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4" r:id="rId5"/>
  </p:sldMasterIdLst>
  <p:sldIdLst>
    <p:sldId id="256" r:id="rId6"/>
    <p:sldId id="265" r:id="rId7"/>
    <p:sldId id="263" r:id="rId8"/>
    <p:sldId id="258" r:id="rId9"/>
    <p:sldId id="259" r:id="rId10"/>
    <p:sldId id="268" r:id="rId11"/>
    <p:sldId id="260" r:id="rId12"/>
    <p:sldId id="261" r:id="rId13"/>
    <p:sldId id="273" r:id="rId14"/>
    <p:sldId id="274" r:id="rId15"/>
    <p:sldId id="269" r:id="rId16"/>
    <p:sldId id="262" r:id="rId17"/>
    <p:sldId id="270" r:id="rId18"/>
    <p:sldId id="267" r:id="rId19"/>
    <p:sldId id="26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26A3E7-CAD6-4AAC-A591-E978B0D0665D}" v="9" dt="2025-06-04T07:40:01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elle Bernady" userId="1cc75319-5892-4f6b-94df-8c3e6248277f" providerId="ADAL" clId="{A426A3E7-CAD6-4AAC-A591-E978B0D0665D}"/>
    <pc:docChg chg="custSel addSld modSld modMainMaster">
      <pc:chgData name="Gaelle Bernady" userId="1cc75319-5892-4f6b-94df-8c3e6248277f" providerId="ADAL" clId="{A426A3E7-CAD6-4AAC-A591-E978B0D0665D}" dt="2025-06-04T07:42:08.549" v="116" actId="1076"/>
      <pc:docMkLst>
        <pc:docMk/>
      </pc:docMkLst>
      <pc:sldChg chg="modSp mod">
        <pc:chgData name="Gaelle Bernady" userId="1cc75319-5892-4f6b-94df-8c3e6248277f" providerId="ADAL" clId="{A426A3E7-CAD6-4AAC-A591-E978B0D0665D}" dt="2025-06-04T06:09:18.156" v="83" actId="1076"/>
        <pc:sldMkLst>
          <pc:docMk/>
          <pc:sldMk cId="1555322236" sldId="256"/>
        </pc:sldMkLst>
        <pc:spChg chg="mod">
          <ac:chgData name="Gaelle Bernady" userId="1cc75319-5892-4f6b-94df-8c3e6248277f" providerId="ADAL" clId="{A426A3E7-CAD6-4AAC-A591-E978B0D0665D}" dt="2025-06-04T06:09:18.156" v="83" actId="1076"/>
          <ac:spMkLst>
            <pc:docMk/>
            <pc:sldMk cId="1555322236" sldId="256"/>
            <ac:spMk id="8" creationId="{3C15D813-14D6-59D0-2852-569F6D259924}"/>
          </ac:spMkLst>
        </pc:spChg>
      </pc:sldChg>
      <pc:sldChg chg="modSp mod">
        <pc:chgData name="Gaelle Bernady" userId="1cc75319-5892-4f6b-94df-8c3e6248277f" providerId="ADAL" clId="{A426A3E7-CAD6-4AAC-A591-E978B0D0665D}" dt="2025-06-04T06:10:35.284" v="90" actId="20577"/>
        <pc:sldMkLst>
          <pc:docMk/>
          <pc:sldMk cId="3906187389" sldId="263"/>
        </pc:sldMkLst>
        <pc:spChg chg="mod">
          <ac:chgData name="Gaelle Bernady" userId="1cc75319-5892-4f6b-94df-8c3e6248277f" providerId="ADAL" clId="{A426A3E7-CAD6-4AAC-A591-E978B0D0665D}" dt="2025-06-04T06:10:35.284" v="90" actId="20577"/>
          <ac:spMkLst>
            <pc:docMk/>
            <pc:sldMk cId="3906187389" sldId="263"/>
            <ac:spMk id="3" creationId="{820C7B0D-5B69-67A8-4FC7-D3DDC3C4E209}"/>
          </ac:spMkLst>
        </pc:spChg>
        <pc:spChg chg="mod">
          <ac:chgData name="Gaelle Bernady" userId="1cc75319-5892-4f6b-94df-8c3e6248277f" providerId="ADAL" clId="{A426A3E7-CAD6-4AAC-A591-E978B0D0665D}" dt="2025-06-04T06:10:11.300" v="88" actId="20577"/>
          <ac:spMkLst>
            <pc:docMk/>
            <pc:sldMk cId="3906187389" sldId="263"/>
            <ac:spMk id="4" creationId="{F16426AA-C44B-9B76-5EE8-213945113012}"/>
          </ac:spMkLst>
        </pc:spChg>
      </pc:sldChg>
      <pc:sldChg chg="addSp delSp modSp mod">
        <pc:chgData name="Gaelle Bernady" userId="1cc75319-5892-4f6b-94df-8c3e6248277f" providerId="ADAL" clId="{A426A3E7-CAD6-4AAC-A591-E978B0D0665D}" dt="2025-06-04T07:42:08.549" v="116" actId="1076"/>
        <pc:sldMkLst>
          <pc:docMk/>
          <pc:sldMk cId="3750445353" sldId="273"/>
        </pc:sldMkLst>
        <pc:spChg chg="add del mod">
          <ac:chgData name="Gaelle Bernady" userId="1cc75319-5892-4f6b-94df-8c3e6248277f" providerId="ADAL" clId="{A426A3E7-CAD6-4AAC-A591-E978B0D0665D}" dt="2025-06-04T06:12:29.145" v="93" actId="478"/>
          <ac:spMkLst>
            <pc:docMk/>
            <pc:sldMk cId="3750445353" sldId="273"/>
            <ac:spMk id="3" creationId="{1472F482-D430-10C7-6D44-8477CF36CEDC}"/>
          </ac:spMkLst>
        </pc:spChg>
        <pc:spChg chg="del">
          <ac:chgData name="Gaelle Bernady" userId="1cc75319-5892-4f6b-94df-8c3e6248277f" providerId="ADAL" clId="{A426A3E7-CAD6-4AAC-A591-E978B0D0665D}" dt="2025-06-04T06:12:19.575" v="91" actId="478"/>
          <ac:spMkLst>
            <pc:docMk/>
            <pc:sldMk cId="3750445353" sldId="273"/>
            <ac:spMk id="4" creationId="{AD3C1E53-1022-616A-DFF2-2AF645D8B1BE}"/>
          </ac:spMkLst>
        </pc:spChg>
        <pc:spChg chg="mod">
          <ac:chgData name="Gaelle Bernady" userId="1cc75319-5892-4f6b-94df-8c3e6248277f" providerId="ADAL" clId="{A426A3E7-CAD6-4AAC-A591-E978B0D0665D}" dt="2025-06-04T07:41:55.195" v="114" actId="20577"/>
          <ac:spMkLst>
            <pc:docMk/>
            <pc:sldMk cId="3750445353" sldId="273"/>
            <ac:spMk id="6" creationId="{80DA597B-D7A2-47BB-ADC1-7EA5504E4C7C}"/>
          </ac:spMkLst>
        </pc:spChg>
        <pc:spChg chg="mod">
          <ac:chgData name="Gaelle Bernady" userId="1cc75319-5892-4f6b-94df-8c3e6248277f" providerId="ADAL" clId="{A426A3E7-CAD6-4AAC-A591-E978B0D0665D}" dt="2025-06-04T06:12:46.430" v="97" actId="1076"/>
          <ac:spMkLst>
            <pc:docMk/>
            <pc:sldMk cId="3750445353" sldId="273"/>
            <ac:spMk id="7" creationId="{2895F9D7-9A7A-4C19-84E2-CCBA59DD0D21}"/>
          </ac:spMkLst>
        </pc:spChg>
        <pc:spChg chg="mod">
          <ac:chgData name="Gaelle Bernady" userId="1cc75319-5892-4f6b-94df-8c3e6248277f" providerId="ADAL" clId="{A426A3E7-CAD6-4AAC-A591-E978B0D0665D}" dt="2025-06-04T07:42:02.492" v="115" actId="1076"/>
          <ac:spMkLst>
            <pc:docMk/>
            <pc:sldMk cId="3750445353" sldId="273"/>
            <ac:spMk id="8" creationId="{81B4BEFC-177B-4822-8F26-D84CE28CBDFA}"/>
          </ac:spMkLst>
        </pc:spChg>
        <pc:spChg chg="mod">
          <ac:chgData name="Gaelle Bernady" userId="1cc75319-5892-4f6b-94df-8c3e6248277f" providerId="ADAL" clId="{A426A3E7-CAD6-4AAC-A591-E978B0D0665D}" dt="2025-06-04T07:42:08.549" v="116" actId="1076"/>
          <ac:spMkLst>
            <pc:docMk/>
            <pc:sldMk cId="3750445353" sldId="273"/>
            <ac:spMk id="9" creationId="{51E11BFE-63E2-4889-912E-2ABEE996CFDC}"/>
          </ac:spMkLst>
        </pc:spChg>
      </pc:sldChg>
      <pc:sldChg chg="addSp delSp modSp mod">
        <pc:chgData name="Gaelle Bernady" userId="1cc75319-5892-4f6b-94df-8c3e6248277f" providerId="ADAL" clId="{A426A3E7-CAD6-4AAC-A591-E978B0D0665D}" dt="2025-06-04T07:40:01.380" v="111" actId="20577"/>
        <pc:sldMkLst>
          <pc:docMk/>
          <pc:sldMk cId="3957417675" sldId="274"/>
        </pc:sldMkLst>
        <pc:spChg chg="add mod">
          <ac:chgData name="Gaelle Bernady" userId="1cc75319-5892-4f6b-94df-8c3e6248277f" providerId="ADAL" clId="{A426A3E7-CAD6-4AAC-A591-E978B0D0665D}" dt="2025-06-04T06:13:15.224" v="102" actId="1076"/>
          <ac:spMkLst>
            <pc:docMk/>
            <pc:sldMk cId="3957417675" sldId="274"/>
            <ac:spMk id="2" creationId="{202556CA-5A36-DBD4-3722-46DD321371C1}"/>
          </ac:spMkLst>
        </pc:spChg>
        <pc:spChg chg="del">
          <ac:chgData name="Gaelle Bernady" userId="1cc75319-5892-4f6b-94df-8c3e6248277f" providerId="ADAL" clId="{A426A3E7-CAD6-4AAC-A591-E978B0D0665D}" dt="2025-06-04T06:13:06.377" v="100" actId="478"/>
          <ac:spMkLst>
            <pc:docMk/>
            <pc:sldMk cId="3957417675" sldId="274"/>
            <ac:spMk id="4" creationId="{AD3C1E53-1022-616A-DFF2-2AF645D8B1BE}"/>
          </ac:spMkLst>
        </pc:spChg>
        <pc:spChg chg="add del mod">
          <ac:chgData name="Gaelle Bernady" userId="1cc75319-5892-4f6b-94df-8c3e6248277f" providerId="ADAL" clId="{A426A3E7-CAD6-4AAC-A591-E978B0D0665D}" dt="2025-06-04T06:13:11.610" v="101" actId="478"/>
          <ac:spMkLst>
            <pc:docMk/>
            <pc:sldMk cId="3957417675" sldId="274"/>
            <ac:spMk id="5" creationId="{8A436ED7-71B8-9506-0825-7298B58FAF37}"/>
          </ac:spMkLst>
        </pc:spChg>
        <pc:spChg chg="del">
          <ac:chgData name="Gaelle Bernady" userId="1cc75319-5892-4f6b-94df-8c3e6248277f" providerId="ADAL" clId="{A426A3E7-CAD6-4AAC-A591-E978B0D0665D}" dt="2025-06-04T06:13:17.799" v="103" actId="478"/>
          <ac:spMkLst>
            <pc:docMk/>
            <pc:sldMk cId="3957417675" sldId="274"/>
            <ac:spMk id="8" creationId="{B92365CF-A971-46FB-B103-765393C84C0C}"/>
          </ac:spMkLst>
        </pc:spChg>
        <pc:spChg chg="mod">
          <ac:chgData name="Gaelle Bernady" userId="1cc75319-5892-4f6b-94df-8c3e6248277f" providerId="ADAL" clId="{A426A3E7-CAD6-4AAC-A591-E978B0D0665D}" dt="2025-06-04T07:40:01.380" v="111" actId="20577"/>
          <ac:spMkLst>
            <pc:docMk/>
            <pc:sldMk cId="3957417675" sldId="274"/>
            <ac:spMk id="10" creationId="{F2608015-F925-4A50-80A0-5A4AB8098E77}"/>
          </ac:spMkLst>
        </pc:spChg>
      </pc:sldChg>
      <pc:sldMasterChg chg="modSldLayout">
        <pc:chgData name="Gaelle Bernady" userId="1cc75319-5892-4f6b-94df-8c3e6248277f" providerId="ADAL" clId="{A426A3E7-CAD6-4AAC-A591-E978B0D0665D}" dt="2025-05-27T14:40:31.148" v="1"/>
        <pc:sldMasterMkLst>
          <pc:docMk/>
          <pc:sldMasterMk cId="3724858382" sldId="2147483704"/>
        </pc:sldMasterMkLst>
        <pc:sldLayoutChg chg="addSp delSp modSp mod">
          <pc:chgData name="Gaelle Bernady" userId="1cc75319-5892-4f6b-94df-8c3e6248277f" providerId="ADAL" clId="{A426A3E7-CAD6-4AAC-A591-E978B0D0665D}" dt="2025-05-27T14:40:31.148" v="1"/>
          <pc:sldLayoutMkLst>
            <pc:docMk/>
            <pc:sldMasterMk cId="3724858382" sldId="2147483704"/>
            <pc:sldLayoutMk cId="2071906721" sldId="2147483705"/>
          </pc:sldLayoutMkLst>
          <pc:picChg chg="add mod">
            <ac:chgData name="Gaelle Bernady" userId="1cc75319-5892-4f6b-94df-8c3e6248277f" providerId="ADAL" clId="{A426A3E7-CAD6-4AAC-A591-E978B0D0665D}" dt="2025-05-27T14:40:31.148" v="1"/>
            <ac:picMkLst>
              <pc:docMk/>
              <pc:sldMasterMk cId="3724858382" sldId="2147483704"/>
              <pc:sldLayoutMk cId="2071906721" sldId="2147483705"/>
              <ac:picMk id="2" creationId="{AD2A29FD-A203-9604-BB07-74532996C076}"/>
            </ac:picMkLst>
          </pc:picChg>
        </pc:sldLayoutChg>
      </pc:sldMasterChg>
    </pc:docChg>
  </pc:docChgLst>
  <pc:docChgLst>
    <pc:chgData name="Gaelle Bernady" userId="1cc75319-5892-4f6b-94df-8c3e6248277f" providerId="ADAL" clId="{95C09217-4028-465F-BE5C-2BA0C1D1A738}"/>
    <pc:docChg chg="addSld delSld modSld">
      <pc:chgData name="Gaelle Bernady" userId="1cc75319-5892-4f6b-94df-8c3e6248277f" providerId="ADAL" clId="{95C09217-4028-465F-BE5C-2BA0C1D1A738}" dt="2025-06-01T17:19:49.776" v="8" actId="2696"/>
      <pc:docMkLst>
        <pc:docMk/>
      </pc:docMkLst>
      <pc:sldChg chg="del">
        <pc:chgData name="Gaelle Bernady" userId="1cc75319-5892-4f6b-94df-8c3e6248277f" providerId="ADAL" clId="{95C09217-4028-465F-BE5C-2BA0C1D1A738}" dt="2025-06-01T17:15:07.557" v="0" actId="2696"/>
        <pc:sldMkLst>
          <pc:docMk/>
          <pc:sldMk cId="3521626714" sldId="261"/>
        </pc:sldMkLst>
      </pc:sldChg>
      <pc:sldChg chg="add">
        <pc:chgData name="Gaelle Bernady" userId="1cc75319-5892-4f6b-94df-8c3e6248277f" providerId="ADAL" clId="{95C09217-4028-465F-BE5C-2BA0C1D1A738}" dt="2025-06-01T17:17:17.712" v="1"/>
        <pc:sldMkLst>
          <pc:docMk/>
          <pc:sldMk cId="3943675565" sldId="261"/>
        </pc:sldMkLst>
      </pc:sldChg>
      <pc:sldChg chg="del">
        <pc:chgData name="Gaelle Bernady" userId="1cc75319-5892-4f6b-94df-8c3e6248277f" providerId="ADAL" clId="{95C09217-4028-465F-BE5C-2BA0C1D1A738}" dt="2025-06-01T17:19:49.776" v="8" actId="2696"/>
        <pc:sldMkLst>
          <pc:docMk/>
          <pc:sldMk cId="610736072" sldId="266"/>
        </pc:sldMkLst>
      </pc:sldChg>
      <pc:sldChg chg="del">
        <pc:chgData name="Gaelle Bernady" userId="1cc75319-5892-4f6b-94df-8c3e6248277f" providerId="ADAL" clId="{95C09217-4028-465F-BE5C-2BA0C1D1A738}" dt="2025-06-01T17:19:06.142" v="4" actId="2696"/>
        <pc:sldMkLst>
          <pc:docMk/>
          <pc:sldMk cId="1037681068" sldId="271"/>
        </pc:sldMkLst>
      </pc:sldChg>
      <pc:sldChg chg="del">
        <pc:chgData name="Gaelle Bernady" userId="1cc75319-5892-4f6b-94df-8c3e6248277f" providerId="ADAL" clId="{95C09217-4028-465F-BE5C-2BA0C1D1A738}" dt="2025-06-01T17:19:43.686" v="7" actId="2696"/>
        <pc:sldMkLst>
          <pc:docMk/>
          <pc:sldMk cId="2807407712" sldId="272"/>
        </pc:sldMkLst>
      </pc:sldChg>
      <pc:sldChg chg="modSp add">
        <pc:chgData name="Gaelle Bernady" userId="1cc75319-5892-4f6b-94df-8c3e6248277f" providerId="ADAL" clId="{95C09217-4028-465F-BE5C-2BA0C1D1A738}" dt="2025-06-01T17:19:21.439" v="5" actId="6549"/>
        <pc:sldMkLst>
          <pc:docMk/>
          <pc:sldMk cId="3750445353" sldId="273"/>
        </pc:sldMkLst>
        <pc:spChg chg="mod">
          <ac:chgData name="Gaelle Bernady" userId="1cc75319-5892-4f6b-94df-8c3e6248277f" providerId="ADAL" clId="{95C09217-4028-465F-BE5C-2BA0C1D1A738}" dt="2025-06-01T17:19:21.439" v="5" actId="6549"/>
          <ac:spMkLst>
            <pc:docMk/>
            <pc:sldMk cId="3750445353" sldId="273"/>
            <ac:spMk id="9" creationId="{51E11BFE-63E2-4889-912E-2ABEE996CFDC}"/>
          </ac:spMkLst>
        </pc:spChg>
      </pc:sldChg>
      <pc:sldChg chg="modSp add">
        <pc:chgData name="Gaelle Bernady" userId="1cc75319-5892-4f6b-94df-8c3e6248277f" providerId="ADAL" clId="{95C09217-4028-465F-BE5C-2BA0C1D1A738}" dt="2025-06-01T17:19:32.150" v="6" actId="6549"/>
        <pc:sldMkLst>
          <pc:docMk/>
          <pc:sldMk cId="3957417675" sldId="274"/>
        </pc:sldMkLst>
        <pc:spChg chg="mod">
          <ac:chgData name="Gaelle Bernady" userId="1cc75319-5892-4f6b-94df-8c3e6248277f" providerId="ADAL" clId="{95C09217-4028-465F-BE5C-2BA0C1D1A738}" dt="2025-06-01T17:19:32.150" v="6" actId="6549"/>
          <ac:spMkLst>
            <pc:docMk/>
            <pc:sldMk cId="3957417675" sldId="274"/>
            <ac:spMk id="11" creationId="{0B64CEDC-1DDC-42A1-AE5C-37F475972822}"/>
          </ac:spMkLst>
        </pc:spChg>
      </pc:sldChg>
    </pc:docChg>
  </pc:docChgLst>
  <pc:docChgLst>
    <pc:chgData name="Gaelle Bernady" userId="S::gaelle.lavigne@iut-tlse3.fr::1cc75319-5892-4f6b-94df-8c3e6248277f" providerId="AD" clId="Web-{DA520DE6-F7F7-4116-8F57-55C287649065}"/>
    <pc:docChg chg="modSld">
      <pc:chgData name="Gaelle Bernady" userId="S::gaelle.lavigne@iut-tlse3.fr::1cc75319-5892-4f6b-94df-8c3e6248277f" providerId="AD" clId="Web-{DA520DE6-F7F7-4116-8F57-55C287649065}" dt="2025-05-27T08:12:34.870" v="0" actId="20577"/>
      <pc:docMkLst>
        <pc:docMk/>
      </pc:docMkLst>
      <pc:sldChg chg="modSp">
        <pc:chgData name="Gaelle Bernady" userId="S::gaelle.lavigne@iut-tlse3.fr::1cc75319-5892-4f6b-94df-8c3e6248277f" providerId="AD" clId="Web-{DA520DE6-F7F7-4116-8F57-55C287649065}" dt="2025-05-27T08:12:34.870" v="0" actId="20577"/>
        <pc:sldMkLst>
          <pc:docMk/>
          <pc:sldMk cId="4160787123" sldId="259"/>
        </pc:sldMkLst>
        <pc:spChg chg="mod">
          <ac:chgData name="Gaelle Bernady" userId="S::gaelle.lavigne@iut-tlse3.fr::1cc75319-5892-4f6b-94df-8c3e6248277f" providerId="AD" clId="Web-{DA520DE6-F7F7-4116-8F57-55C287649065}" dt="2025-05-27T08:12:34.870" v="0" actId="20577"/>
          <ac:spMkLst>
            <pc:docMk/>
            <pc:sldMk cId="4160787123" sldId="259"/>
            <ac:spMk id="30" creationId="{7EAC2E95-C61D-C69A-0274-65B502C1025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419164174245655E-2"/>
          <c:y val="0.10189802663555944"/>
          <c:w val="0.8756648151539197"/>
          <c:h val="0.86419753086419748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5AC-4D0F-8BFA-50078103E3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5AC-4D0F-8BFA-50078103E3F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5AC-4D0F-8BFA-50078103E3F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5AC-4D0F-8BFA-50078103E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317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5973272090988627"/>
                  <c:y val="2.9426217556138817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Feuil1!$B$2:$E$2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</c:numCache>
            </c:numRef>
          </c:xVal>
          <c:yVal>
            <c:numRef>
              <c:f>Feuil1!$B$3:$E$3</c:f>
              <c:numCache>
                <c:formatCode>General</c:formatCode>
                <c:ptCount val="4"/>
                <c:pt idx="0">
                  <c:v>1</c:v>
                </c:pt>
                <c:pt idx="1">
                  <c:v>-2</c:v>
                </c:pt>
                <c:pt idx="2">
                  <c:v>4</c:v>
                </c:pt>
                <c:pt idx="3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5AC-4D0F-8BFA-50078103E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4813631"/>
        <c:axId val="404814111"/>
      </c:scatterChart>
      <c:valAx>
        <c:axId val="404813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4814111"/>
        <c:crosses val="autoZero"/>
        <c:crossBetween val="midCat"/>
      </c:valAx>
      <c:valAx>
        <c:axId val="404814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48136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39F-7A7D-0355-7230-7E596011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6594E-6501-844C-78A0-41CE4939457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6A0569-274C-E11A-90E5-C4D82C81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29" y="200148"/>
            <a:ext cx="2060978" cy="12380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1F7CC8-8EB2-1192-D7CF-019337E1113B}"/>
              </a:ext>
            </a:extLst>
          </p:cNvPr>
          <p:cNvSpPr txBox="1"/>
          <p:nvPr/>
        </p:nvSpPr>
        <p:spPr>
          <a:xfrm>
            <a:off x="337775" y="2115871"/>
            <a:ext cx="561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1" dirty="0">
                <a:solidFill>
                  <a:srgbClr val="FAD359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La  DOUBLE CULTURE  Universitaire  &amp;  Professionnelle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2ECBE70-3703-1A48-FC24-7F4F7421C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96" y="3449064"/>
            <a:ext cx="5109076" cy="34089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78749CD-83B4-D688-DABC-2CE07EDBE28E}"/>
              </a:ext>
            </a:extLst>
          </p:cNvPr>
          <p:cNvSpPr txBox="1"/>
          <p:nvPr/>
        </p:nvSpPr>
        <p:spPr>
          <a:xfrm>
            <a:off x="440566" y="4018458"/>
            <a:ext cx="34575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chemeClr val="bg1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3 CAMPUS</a:t>
            </a:r>
            <a:endParaRPr lang="fr-FR" sz="800" dirty="0">
              <a:solidFill>
                <a:schemeClr val="bg1"/>
              </a:solidFill>
              <a:latin typeface="Barlow Medium" panose="00000600000000000000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TOULOUSE</a:t>
            </a: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AUCH</a:t>
            </a: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CASTRES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7DB679-4290-00F1-FB1D-FF20B2127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1" y="5654339"/>
            <a:ext cx="1001219" cy="9036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B6E47B-8787-17AF-1BB4-1211E6FCD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578" y="5914048"/>
            <a:ext cx="1695998" cy="725952"/>
          </a:xfrm>
          <a:prstGeom prst="rect">
            <a:avLst/>
          </a:prstGeom>
        </p:spPr>
      </p:pic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46D4DD1A-63CE-2CF9-92F1-62C7BB25EA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3228" y="1650695"/>
            <a:ext cx="4638675" cy="195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présentation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2D5BA2-9394-DFF2-24F0-1AB816B80744}"/>
              </a:ext>
            </a:extLst>
          </p:cNvPr>
          <p:cNvSpPr/>
          <p:nvPr/>
        </p:nvSpPr>
        <p:spPr>
          <a:xfrm>
            <a:off x="6897808" y="3727123"/>
            <a:ext cx="4606999" cy="15350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1B98917-B8A4-FBD5-473D-ACE7CA4CCD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2925" y="4106864"/>
            <a:ext cx="4638675" cy="876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fr-FR" dirty="0"/>
              <a:t>Sous-titre éventuel </a:t>
            </a:r>
          </a:p>
          <a:p>
            <a:pPr lvl="0"/>
            <a:r>
              <a:rPr lang="fr-FR" dirty="0"/>
              <a:t>(Barlow Medium)</a:t>
            </a:r>
          </a:p>
        </p:txBody>
      </p:sp>
      <p:sp>
        <p:nvSpPr>
          <p:cNvPr id="17" name="Espace réservé du texte 25">
            <a:extLst>
              <a:ext uri="{FF2B5EF4-FFF2-40B4-BE49-F238E27FC236}">
                <a16:creationId xmlns:a16="http://schemas.microsoft.com/office/drawing/2014/main" id="{9983EE8A-EA60-2E4D-4AB7-87A07342E5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6871" y="6277024"/>
            <a:ext cx="4921130" cy="39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Nom du présentateur, date (Barlow light)</a:t>
            </a:r>
          </a:p>
        </p:txBody>
      </p:sp>
    </p:spTree>
    <p:extLst>
      <p:ext uri="{BB962C8B-B14F-4D97-AF65-F5344CB8AC3E}">
        <p14:creationId xmlns:p14="http://schemas.microsoft.com/office/powerpoint/2010/main" val="227669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E544F-04BD-4699-E438-BD7B417D3B93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E3D6E886-F873-AB00-A99F-9E04816E67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BA05D-2734-CDE9-0D1F-EFFFAD4C9B90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7DA29F1E-B7AB-4AF7-2AC2-04F60F1ABD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11" name="Espace réservé du contenu 15">
            <a:extLst>
              <a:ext uri="{FF2B5EF4-FFF2-40B4-BE49-F238E27FC236}">
                <a16:creationId xmlns:a16="http://schemas.microsoft.com/office/drawing/2014/main" id="{19CF8CAE-2DE0-A9E8-A2D2-483DCDB4568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2E6D1A-071B-AD86-7542-7F629901D5A5}"/>
              </a:ext>
            </a:extLst>
          </p:cNvPr>
          <p:cNvSpPr/>
          <p:nvPr/>
        </p:nvSpPr>
        <p:spPr>
          <a:xfrm>
            <a:off x="21239" y="6139015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AD09186-4D6A-9901-FFD4-1F31E9A0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8501E229-8B69-9859-3BDA-FA6D34524E1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36649" y="6316452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9D4F562-8630-9F2A-9430-C3F4EA6D7F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5298" y="635150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90AC14-BF20-2795-56C6-CAC05A847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F16241-5EA8-A197-46A7-7EE921E6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37" y="6204681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6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C3AA0-742E-6211-071B-CC868836E0A4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15">
            <a:extLst>
              <a:ext uri="{FF2B5EF4-FFF2-40B4-BE49-F238E27FC236}">
                <a16:creationId xmlns:a16="http://schemas.microsoft.com/office/drawing/2014/main" id="{9E5F935B-7227-C3DE-660B-CC5EC891A3A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A9870-82A5-EB6F-555F-19EF64BF7D93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494AE1C-F3B7-72FB-5E1F-513F3DFB9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AFB4AE96-6AD1-746C-50D9-09BF05231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3FAE5-AF3A-ECE3-03AF-08DB60DECEB1}"/>
              </a:ext>
            </a:extLst>
          </p:cNvPr>
          <p:cNvSpPr/>
          <p:nvPr/>
        </p:nvSpPr>
        <p:spPr>
          <a:xfrm>
            <a:off x="21239" y="6139015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E36B67-0CF5-5E5C-68A6-8674B6B9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9DA41803-B3D0-795E-5F47-70D1BD256FA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36649" y="6316452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4937294E-2709-E7C5-62F6-8944187C4D7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5298" y="635150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AA59550-089F-E242-392E-83E3F06BB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BE6568-1506-060B-A7EA-54C5CE84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07" y="6201968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39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C3AA0-742E-6211-071B-CC868836E0A4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15">
            <a:extLst>
              <a:ext uri="{FF2B5EF4-FFF2-40B4-BE49-F238E27FC236}">
                <a16:creationId xmlns:a16="http://schemas.microsoft.com/office/drawing/2014/main" id="{9E5F935B-7227-C3DE-660B-CC5EC891A3A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A9870-82A5-EB6F-555F-19EF64BF7D93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494AE1C-F3B7-72FB-5E1F-513F3DFB9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AFB4AE96-6AD1-746C-50D9-09BF05231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3FAE5-AF3A-ECE3-03AF-08DB60DECEB1}"/>
              </a:ext>
            </a:extLst>
          </p:cNvPr>
          <p:cNvSpPr/>
          <p:nvPr/>
        </p:nvSpPr>
        <p:spPr>
          <a:xfrm>
            <a:off x="21239" y="6139015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E36B67-0CF5-5E5C-68A6-8674B6B9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9DA41803-B3D0-795E-5F47-70D1BD256FA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36649" y="6316452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4937294E-2709-E7C5-62F6-8944187C4D7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5298" y="635150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9F1B88-F107-67EA-8E8B-95B6C5B362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37" y="6238371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3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5AFCE-C02D-4FAC-AF78-176C08C9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75B0A-05F7-4383-A669-B5A0333F7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49E586-3EA6-4AE9-8A9E-C61A9E0B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71CA5-299D-40EA-8BFE-044D01FC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4EFC69-CEDB-4988-9D67-068C1877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07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F6765-4955-4AFB-A9DC-94030CAF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E5EAEB-115F-4C33-B93D-BDCD72A6B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85B112-84C7-4365-B8F1-6ECA067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8E9FCE-8043-4B0E-9801-8CE22F63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F394F-58F7-46F7-A084-B7497FCB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7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0A1A0-72FD-C3FD-8432-937518D2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913" y="10070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621A30-055E-6B3C-0096-52FB98804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5D28C3-CB4A-58B8-6F51-BFDBB73F41A1}"/>
              </a:ext>
            </a:extLst>
          </p:cNvPr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B271F3-D16D-6FE1-5348-23A896AAB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6C5B88-4971-E569-5B53-EFF1A2E0FB3A}"/>
              </a:ext>
            </a:extLst>
          </p:cNvPr>
          <p:cNvSpPr/>
          <p:nvPr/>
        </p:nvSpPr>
        <p:spPr>
          <a:xfrm>
            <a:off x="0" y="6138000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B1D6E0-DF72-1972-ED2E-09ADBB5DB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9" y="6138000"/>
            <a:ext cx="828386" cy="594094"/>
          </a:xfrm>
          <a:prstGeom prst="rect">
            <a:avLst/>
          </a:prstGeom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29ABF8CC-2F45-C763-AAC4-15C53E8045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215562" y="6315437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7255BB-D57C-E859-69D4-CC60171BF6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574847" y="636696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0467C5-850A-D853-618F-B6B3F398BFD4}"/>
              </a:ext>
            </a:extLst>
          </p:cNvPr>
          <p:cNvSpPr/>
          <p:nvPr/>
        </p:nvSpPr>
        <p:spPr>
          <a:xfrm>
            <a:off x="936913" y="3990036"/>
            <a:ext cx="10410537" cy="221745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FD2C05-5B01-EB1A-43B9-216490A3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08" y="6202308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8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E544F-04BD-4699-E438-BD7B417D3B93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E3D6E886-F873-AB00-A99F-9E04816E67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BA05D-2734-CDE9-0D1F-EFFFAD4C9B90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7DA29F1E-B7AB-4AF7-2AC2-04F60F1ABD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11" name="Espace réservé du contenu 15">
            <a:extLst>
              <a:ext uri="{FF2B5EF4-FFF2-40B4-BE49-F238E27FC236}">
                <a16:creationId xmlns:a16="http://schemas.microsoft.com/office/drawing/2014/main" id="{19CF8CAE-2DE0-A9E8-A2D2-483DCDB4568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2E6D1A-071B-AD86-7542-7F629901D5A5}"/>
              </a:ext>
            </a:extLst>
          </p:cNvPr>
          <p:cNvSpPr/>
          <p:nvPr/>
        </p:nvSpPr>
        <p:spPr>
          <a:xfrm>
            <a:off x="21239" y="6139015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AD09186-4D6A-9901-FFD4-1F31E9A0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8501E229-8B69-9859-3BDA-FA6D34524E1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36649" y="6316452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9D4F562-8630-9F2A-9430-C3F4EA6D7F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5298" y="635150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90AC14-BF20-2795-56C6-CAC05A847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F16241-5EA8-A197-46A7-7EE921E6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37" y="6204681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C3AA0-742E-6211-071B-CC868836E0A4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15">
            <a:extLst>
              <a:ext uri="{FF2B5EF4-FFF2-40B4-BE49-F238E27FC236}">
                <a16:creationId xmlns:a16="http://schemas.microsoft.com/office/drawing/2014/main" id="{9E5F935B-7227-C3DE-660B-CC5EC891A3A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A9870-82A5-EB6F-555F-19EF64BF7D93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494AE1C-F3B7-72FB-5E1F-513F3DFB9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AFB4AE96-6AD1-746C-50D9-09BF05231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3FAE5-AF3A-ECE3-03AF-08DB60DECEB1}"/>
              </a:ext>
            </a:extLst>
          </p:cNvPr>
          <p:cNvSpPr/>
          <p:nvPr/>
        </p:nvSpPr>
        <p:spPr>
          <a:xfrm>
            <a:off x="21239" y="6139015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E36B67-0CF5-5E5C-68A6-8674B6B9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9DA41803-B3D0-795E-5F47-70D1BD256FA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36649" y="6316452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4937294E-2709-E7C5-62F6-8944187C4D7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5298" y="635150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AA59550-089F-E242-392E-83E3F06BB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BE6568-1506-060B-A7EA-54C5CE84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07" y="6201968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C3AA0-742E-6211-071B-CC868836E0A4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15">
            <a:extLst>
              <a:ext uri="{FF2B5EF4-FFF2-40B4-BE49-F238E27FC236}">
                <a16:creationId xmlns:a16="http://schemas.microsoft.com/office/drawing/2014/main" id="{9E5F935B-7227-C3DE-660B-CC5EC891A3A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A9870-82A5-EB6F-555F-19EF64BF7D93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494AE1C-F3B7-72FB-5E1F-513F3DFB9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AFB4AE96-6AD1-746C-50D9-09BF05231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3FAE5-AF3A-ECE3-03AF-08DB60DECEB1}"/>
              </a:ext>
            </a:extLst>
          </p:cNvPr>
          <p:cNvSpPr/>
          <p:nvPr/>
        </p:nvSpPr>
        <p:spPr>
          <a:xfrm>
            <a:off x="21239" y="6139015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E36B67-0CF5-5E5C-68A6-8674B6B9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9DA41803-B3D0-795E-5F47-70D1BD256FA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36649" y="6316452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4937294E-2709-E7C5-62F6-8944187C4D7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5298" y="635150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9F1B88-F107-67EA-8E8B-95B6C5B362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37" y="6238371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9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F6765-4955-4AFB-A9DC-94030CAF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E5EAEB-115F-4C33-B93D-BDCD72A6B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85B112-84C7-4365-B8F1-6ECA067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8E9FCE-8043-4B0E-9801-8CE22F63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F394F-58F7-46F7-A084-B7497FCB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4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5AFCE-C02D-4FAC-AF78-176C08C9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75B0A-05F7-4383-A669-B5A0333F7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49E586-3EA6-4AE9-8A9E-C61A9E0B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71CA5-299D-40EA-8BFE-044D01FC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4EFC69-CEDB-4988-9D67-068C1877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1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39F-7A7D-0355-7230-7E596011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6594E-6501-844C-78A0-41CE4939457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6A0569-274C-E11A-90E5-C4D82C81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29" y="200148"/>
            <a:ext cx="2060978" cy="12380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1F7CC8-8EB2-1192-D7CF-019337E1113B}"/>
              </a:ext>
            </a:extLst>
          </p:cNvPr>
          <p:cNvSpPr txBox="1"/>
          <p:nvPr/>
        </p:nvSpPr>
        <p:spPr>
          <a:xfrm>
            <a:off x="337775" y="2115871"/>
            <a:ext cx="561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1" dirty="0">
                <a:solidFill>
                  <a:srgbClr val="FAD359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La  DOUBLE CULTURE  Universitaire  &amp;  Professionnelle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8749CD-83B4-D688-DABC-2CE07EDBE28E}"/>
              </a:ext>
            </a:extLst>
          </p:cNvPr>
          <p:cNvSpPr txBox="1"/>
          <p:nvPr/>
        </p:nvSpPr>
        <p:spPr>
          <a:xfrm>
            <a:off x="440566" y="4018458"/>
            <a:ext cx="34575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chemeClr val="bg1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3 CAMPUS</a:t>
            </a:r>
            <a:endParaRPr lang="fr-FR" sz="800" dirty="0">
              <a:solidFill>
                <a:schemeClr val="bg1"/>
              </a:solidFill>
              <a:latin typeface="Barlow Medium" panose="00000600000000000000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TOULOUSE</a:t>
            </a: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AUCH</a:t>
            </a: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CASTRES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7DB679-4290-00F1-FB1D-FF20B2127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1" y="5654339"/>
            <a:ext cx="1001219" cy="903643"/>
          </a:xfrm>
          <a:prstGeom prst="rect">
            <a:avLst/>
          </a:prstGeom>
        </p:spPr>
      </p:pic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46D4DD1A-63CE-2CF9-92F1-62C7BB25EA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3228" y="1650695"/>
            <a:ext cx="4638675" cy="195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présentation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2D5BA2-9394-DFF2-24F0-1AB816B80744}"/>
              </a:ext>
            </a:extLst>
          </p:cNvPr>
          <p:cNvSpPr/>
          <p:nvPr/>
        </p:nvSpPr>
        <p:spPr>
          <a:xfrm>
            <a:off x="6897808" y="3727123"/>
            <a:ext cx="4606999" cy="15350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1B98917-B8A4-FBD5-473D-ACE7CA4CCD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2925" y="4106864"/>
            <a:ext cx="4638675" cy="876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fr-FR" dirty="0"/>
              <a:t>Sous-titre éventuel </a:t>
            </a:r>
          </a:p>
          <a:p>
            <a:pPr lvl="0"/>
            <a:r>
              <a:rPr lang="fr-FR" dirty="0"/>
              <a:t>(Barlow Medium)</a:t>
            </a:r>
          </a:p>
        </p:txBody>
      </p:sp>
      <p:sp>
        <p:nvSpPr>
          <p:cNvPr id="17" name="Espace réservé du texte 25">
            <a:extLst>
              <a:ext uri="{FF2B5EF4-FFF2-40B4-BE49-F238E27FC236}">
                <a16:creationId xmlns:a16="http://schemas.microsoft.com/office/drawing/2014/main" id="{9983EE8A-EA60-2E4D-4AB7-87A07342E5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6871" y="6277024"/>
            <a:ext cx="4921130" cy="39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Nom du présentateur, date (Barlow light)</a:t>
            </a:r>
          </a:p>
        </p:txBody>
      </p:sp>
      <p:pic>
        <p:nvPicPr>
          <p:cNvPr id="3" name="Image 2" descr="Une image contenant Police, texte, logo, Graphique&#10;&#10;Le contenu généré par l’IA peut être incorrect.">
            <a:extLst>
              <a:ext uri="{FF2B5EF4-FFF2-40B4-BE49-F238E27FC236}">
                <a16:creationId xmlns:a16="http://schemas.microsoft.com/office/drawing/2014/main" id="{7F819C41-07CE-B4D8-46C1-590E8C356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50" y="367347"/>
            <a:ext cx="2815751" cy="9036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D2A29FD-A203-9604-BB07-74532996C0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33206" y="2598749"/>
            <a:ext cx="3362794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0A1A0-72FD-C3FD-8432-937518D2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913" y="10070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621A30-055E-6B3C-0096-52FB98804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5D28C3-CB4A-58B8-6F51-BFDBB73F41A1}"/>
              </a:ext>
            </a:extLst>
          </p:cNvPr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B271F3-D16D-6FE1-5348-23A896AAB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6C5B88-4971-E569-5B53-EFF1A2E0FB3A}"/>
              </a:ext>
            </a:extLst>
          </p:cNvPr>
          <p:cNvSpPr/>
          <p:nvPr/>
        </p:nvSpPr>
        <p:spPr>
          <a:xfrm>
            <a:off x="0" y="6138000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B1D6E0-DF72-1972-ED2E-09ADBB5DB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9" y="6138000"/>
            <a:ext cx="828386" cy="594094"/>
          </a:xfrm>
          <a:prstGeom prst="rect">
            <a:avLst/>
          </a:prstGeom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29ABF8CC-2F45-C763-AAC4-15C53E8045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215562" y="6315437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7255BB-D57C-E859-69D4-CC60171BF6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574847" y="636696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0467C5-850A-D853-618F-B6B3F398BFD4}"/>
              </a:ext>
            </a:extLst>
          </p:cNvPr>
          <p:cNvSpPr/>
          <p:nvPr/>
        </p:nvSpPr>
        <p:spPr>
          <a:xfrm>
            <a:off x="936913" y="3990036"/>
            <a:ext cx="10410537" cy="221745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FD2C05-5B01-EB1A-43B9-216490A3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08" y="6202308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6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C34685-AF4A-ECF6-D686-7DC8BA18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0F2A2D-7544-8F75-68CF-B7A47B582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A9C94-F1EB-D690-D94D-5BCE27D3E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C9445-A98D-6702-8FE5-F757637C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F1752D-85AC-2718-D5D2-86F426879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C34685-AF4A-ECF6-D686-7DC8BA18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0F2A2D-7544-8F75-68CF-B7A47B582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A9C94-F1EB-D690-D94D-5BCE27D3E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C9445-A98D-6702-8FE5-F757637C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F1752D-85AC-2718-D5D2-86F426879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>
            <a:extLst>
              <a:ext uri="{FF2B5EF4-FFF2-40B4-BE49-F238E27FC236}">
                <a16:creationId xmlns:a16="http://schemas.microsoft.com/office/drawing/2014/main" id="{3C15D813-14D6-59D0-2852-569F6D2599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92925" y="2683417"/>
            <a:ext cx="4638675" cy="768495"/>
          </a:xfrm>
        </p:spPr>
        <p:txBody>
          <a:bodyPr>
            <a:normAutofit/>
          </a:bodyPr>
          <a:lstStyle/>
          <a:p>
            <a:r>
              <a:rPr lang="fr-FR" dirty="0"/>
              <a:t>Maths et Parcours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373829-B301-83A0-4282-D571CC09B9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sz="2000" dirty="0"/>
              <a:t>Laurent </a:t>
            </a:r>
            <a:r>
              <a:rPr lang="fr-FR" sz="2000" dirty="0" err="1"/>
              <a:t>Féral</a:t>
            </a:r>
            <a:endParaRPr lang="fr-FR" sz="2000" dirty="0"/>
          </a:p>
          <a:p>
            <a:r>
              <a:rPr lang="fr-FR" sz="2000" dirty="0"/>
              <a:t>Martin Mujica</a:t>
            </a:r>
          </a:p>
          <a:p>
            <a:r>
              <a:rPr lang="fr-FR" sz="2000" dirty="0"/>
              <a:t>Gaëlle Lavigne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322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AC3F4-ECD6-D257-3F0B-D17B0136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E776116-947C-49DE-A35C-29DDDD0388B0}"/>
              </a:ext>
            </a:extLst>
          </p:cNvPr>
          <p:cNvSpPr txBox="1"/>
          <p:nvPr/>
        </p:nvSpPr>
        <p:spPr>
          <a:xfrm>
            <a:off x="658368" y="1296767"/>
            <a:ext cx="115336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IV. Planning/Attendus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00FF"/>
                </a:solidFill>
              </a:rPr>
              <a:t>Je mène une</a:t>
            </a:r>
            <a:r>
              <a:rPr lang="fr-FR" dirty="0">
                <a:solidFill>
                  <a:srgbClr val="0000FF"/>
                </a:solidFill>
              </a:rPr>
              <a:t> 1</a:t>
            </a:r>
            <a:r>
              <a:rPr lang="fr-FR" baseline="30000" dirty="0">
                <a:solidFill>
                  <a:srgbClr val="0000FF"/>
                </a:solidFill>
              </a:rPr>
              <a:t>ère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</a:rPr>
              <a:t>analyse</a:t>
            </a:r>
            <a:r>
              <a:rPr lang="fr-FR" dirty="0">
                <a:solidFill>
                  <a:srgbClr val="0000FF"/>
                </a:solidFill>
              </a:rPr>
              <a:t> des données (statistique descriptive)			</a:t>
            </a:r>
            <a:r>
              <a:rPr lang="fr-FR" b="1" dirty="0">
                <a:solidFill>
                  <a:srgbClr val="FF0000"/>
                </a:solidFill>
              </a:rPr>
              <a:t>Séance 1</a:t>
            </a:r>
          </a:p>
          <a:p>
            <a:pPr marL="1657350" lvl="3" indent="-285750">
              <a:buFontTx/>
              <a:buChar char="-"/>
            </a:pPr>
            <a:r>
              <a:rPr lang="fr-FR" sz="1600" dirty="0"/>
              <a:t>Que représente </a:t>
            </a:r>
            <a:r>
              <a:rPr lang="fr-FR" sz="1600" b="1" dirty="0"/>
              <a:t>physiquement</a:t>
            </a:r>
            <a:r>
              <a:rPr lang="fr-FR" sz="1600" dirty="0"/>
              <a:t> mes données? </a:t>
            </a:r>
          </a:p>
          <a:p>
            <a:pPr marL="1657350" lvl="3" indent="-285750">
              <a:buFontTx/>
              <a:buChar char="-"/>
            </a:pPr>
            <a:r>
              <a:rPr lang="fr-FR" sz="1600" dirty="0"/>
              <a:t>Calcul des moyenne, variance, écart type, quantiles empiriques. Que signifie </a:t>
            </a:r>
            <a:r>
              <a:rPr lang="fr-FR" sz="1600" b="1" dirty="0"/>
              <a:t>empirique</a:t>
            </a:r>
            <a:r>
              <a:rPr lang="fr-FR" sz="1600" dirty="0"/>
              <a:t>?</a:t>
            </a:r>
          </a:p>
          <a:p>
            <a:pPr marL="1657350" lvl="3" indent="-285750">
              <a:buFontTx/>
              <a:buChar char="-"/>
            </a:pPr>
            <a:r>
              <a:rPr lang="fr-FR" sz="1600" b="1" dirty="0"/>
              <a:t>Histogramme</a:t>
            </a:r>
            <a:r>
              <a:rPr lang="fr-FR" sz="1600" dirty="0"/>
              <a:t> empirique, </a:t>
            </a:r>
            <a:r>
              <a:rPr lang="fr-FR" sz="1600" b="1" dirty="0"/>
              <a:t>Densité de probabilité </a:t>
            </a:r>
            <a:r>
              <a:rPr lang="fr-FR" sz="1600" dirty="0"/>
              <a:t>empirique, </a:t>
            </a:r>
            <a:r>
              <a:rPr lang="fr-FR" sz="1600" b="1" dirty="0"/>
              <a:t>Fonction de répartition </a:t>
            </a:r>
            <a:r>
              <a:rPr lang="fr-FR" sz="1600" dirty="0"/>
              <a:t>empirique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0C5DD5-E31B-410E-972B-7381676EDF90}"/>
              </a:ext>
            </a:extLst>
          </p:cNvPr>
          <p:cNvSpPr txBox="1"/>
          <p:nvPr/>
        </p:nvSpPr>
        <p:spPr>
          <a:xfrm>
            <a:off x="658368" y="2804872"/>
            <a:ext cx="11533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00FF"/>
                </a:solidFill>
              </a:rPr>
              <a:t>Je cherche une loi de probabilité théorique</a:t>
            </a:r>
            <a:r>
              <a:rPr lang="fr-FR" dirty="0">
                <a:solidFill>
                  <a:srgbClr val="0000FF"/>
                </a:solidFill>
              </a:rPr>
              <a:t> susceptible de décrire mes données	</a:t>
            </a:r>
            <a:r>
              <a:rPr lang="fr-FR" b="1" dirty="0">
                <a:solidFill>
                  <a:srgbClr val="FF0000"/>
                </a:solidFill>
              </a:rPr>
              <a:t>Séances 1 &amp; 2</a:t>
            </a:r>
            <a:endParaRPr lang="fr-FR" b="1" dirty="0">
              <a:solidFill>
                <a:srgbClr val="0000FF"/>
              </a:solidFill>
            </a:endParaRPr>
          </a:p>
          <a:p>
            <a:pPr marL="1657350" lvl="3" indent="-285750">
              <a:buFontTx/>
              <a:buChar char="-"/>
            </a:pPr>
            <a:r>
              <a:rPr lang="fr-FR" sz="1600" dirty="0"/>
              <a:t>Comparaison </a:t>
            </a:r>
            <a:r>
              <a:rPr lang="fr-FR" sz="1600" b="1" dirty="0"/>
              <a:t>densité de probabilité empirique / théorique</a:t>
            </a:r>
          </a:p>
          <a:p>
            <a:pPr marL="1657350" lvl="3" indent="-285750">
              <a:buFontTx/>
              <a:buChar char="-"/>
            </a:pPr>
            <a:r>
              <a:rPr lang="fr-FR" sz="1600" dirty="0"/>
              <a:t>Comparaison </a:t>
            </a:r>
            <a:r>
              <a:rPr lang="fr-FR" sz="1600" b="1" dirty="0"/>
              <a:t>fonction de répartition empirique / théorique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608015-F925-4A50-80A0-5A4AB8098E77}"/>
              </a:ext>
            </a:extLst>
          </p:cNvPr>
          <p:cNvSpPr txBox="1"/>
          <p:nvPr/>
        </p:nvSpPr>
        <p:spPr>
          <a:xfrm>
            <a:off x="658368" y="3729762"/>
            <a:ext cx="11533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00FF"/>
                </a:solidFill>
              </a:rPr>
              <a:t>J’utilise un test statistique</a:t>
            </a:r>
            <a:r>
              <a:rPr lang="fr-FR" dirty="0">
                <a:solidFill>
                  <a:srgbClr val="0000FF"/>
                </a:solidFill>
              </a:rPr>
              <a:t> pour confirmer/rejeter l’adéquation des mes données à une loi de proba théorique </a:t>
            </a:r>
            <a:r>
              <a:rPr lang="fr-FR" b="1" dirty="0">
                <a:solidFill>
                  <a:srgbClr val="FF0000"/>
                </a:solidFill>
              </a:rPr>
              <a:t>Séances 2 &amp; 3</a:t>
            </a:r>
            <a:endParaRPr lang="fr-FR" b="1" dirty="0">
              <a:solidFill>
                <a:srgbClr val="0000FF"/>
              </a:solidFill>
            </a:endParaRPr>
          </a:p>
          <a:p>
            <a:pPr marL="1657350" lvl="3" indent="-285750">
              <a:buFontTx/>
              <a:buChar char="-"/>
            </a:pPr>
            <a:r>
              <a:rPr lang="fr-FR" sz="1600" dirty="0"/>
              <a:t>Qu’est ce qu’un </a:t>
            </a:r>
            <a:r>
              <a:rPr lang="fr-FR" sz="1600" b="1" dirty="0"/>
              <a:t>test d’adéquation </a:t>
            </a:r>
            <a:r>
              <a:rPr lang="fr-FR" sz="1600" dirty="0"/>
              <a:t>à une loi de probabilité?</a:t>
            </a:r>
          </a:p>
          <a:p>
            <a:pPr marL="1657350" lvl="3" indent="-285750">
              <a:buFontTx/>
              <a:buChar char="-"/>
            </a:pPr>
            <a:r>
              <a:rPr lang="fr-FR" sz="1600" dirty="0"/>
              <a:t>Qu’est ce qu’un test du </a:t>
            </a:r>
            <a:r>
              <a:rPr lang="fr-FR" sz="1600" b="1" dirty="0"/>
              <a:t>khi²</a:t>
            </a:r>
            <a:r>
              <a:rPr lang="fr-FR" sz="1600" dirty="0"/>
              <a:t>? Qu’est ce qu’un test de </a:t>
            </a:r>
            <a:r>
              <a:rPr lang="fr-FR" sz="1600" b="1" dirty="0"/>
              <a:t>Kolmogorov / Smirnov</a:t>
            </a:r>
            <a:r>
              <a:rPr lang="fr-FR" sz="1600" dirty="0"/>
              <a:t>? Existe-t-il d’autres tests?</a:t>
            </a:r>
          </a:p>
          <a:p>
            <a:pPr marL="1657350" lvl="3" indent="-285750">
              <a:buFontTx/>
              <a:buChar char="-"/>
            </a:pPr>
            <a:r>
              <a:rPr lang="fr-FR" sz="1600" dirty="0"/>
              <a:t>Quels sont les avantages et inconvénients de chacun?</a:t>
            </a:r>
          </a:p>
          <a:p>
            <a:pPr marL="1657350" lvl="3" indent="-285750">
              <a:buFontTx/>
              <a:buChar char="-"/>
            </a:pPr>
            <a:r>
              <a:rPr lang="fr-FR" sz="1600" b="1" dirty="0"/>
              <a:t>Mettre en œuvre le test </a:t>
            </a:r>
            <a:r>
              <a:rPr lang="fr-FR" sz="1600" dirty="0"/>
              <a:t>de votre choix sur les données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64CEDC-1DDC-42A1-AE5C-37F475972822}"/>
              </a:ext>
            </a:extLst>
          </p:cNvPr>
          <p:cNvSpPr txBox="1"/>
          <p:nvPr/>
        </p:nvSpPr>
        <p:spPr>
          <a:xfrm>
            <a:off x="658368" y="5174751"/>
            <a:ext cx="11533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00FF"/>
                </a:solidFill>
              </a:rPr>
              <a:t>Je rends compte </a:t>
            </a:r>
            <a:r>
              <a:rPr lang="fr-FR" dirty="0">
                <a:solidFill>
                  <a:srgbClr val="0000FF"/>
                </a:solidFill>
              </a:rPr>
              <a:t>(soutenance)</a:t>
            </a:r>
            <a:r>
              <a:rPr lang="fr-FR" b="1" dirty="0">
                <a:solidFill>
                  <a:srgbClr val="0000FF"/>
                </a:solidFill>
              </a:rPr>
              <a:t>		</a:t>
            </a:r>
            <a:r>
              <a:rPr lang="fr-FR" b="1" dirty="0">
                <a:solidFill>
                  <a:srgbClr val="FF0000"/>
                </a:solidFill>
              </a:rPr>
              <a:t> 	(Séance 3 &amp; hors séance)</a:t>
            </a:r>
            <a:endParaRPr lang="fr-FR" b="1" dirty="0">
              <a:solidFill>
                <a:srgbClr val="0000FF"/>
              </a:solidFill>
            </a:endParaRPr>
          </a:p>
          <a:p>
            <a:pPr marL="1657350" lvl="3" indent="-285750">
              <a:buFontTx/>
              <a:buChar char="-"/>
            </a:pPr>
            <a:r>
              <a:rPr lang="fr-FR" sz="1600" b="1" dirty="0"/>
              <a:t>Powerpoint ou capsule vidéo 5mn rendant compte des lots 1 à 3 + 5mn questions</a:t>
            </a:r>
          </a:p>
          <a:p>
            <a:pPr marL="1657350" lvl="3" indent="-285750">
              <a:buFontTx/>
              <a:buChar char="-"/>
            </a:pPr>
            <a:r>
              <a:rPr lang="fr-FR" sz="1600" dirty="0"/>
              <a:t>Temps de parole </a:t>
            </a:r>
            <a:r>
              <a:rPr lang="fr-FR" sz="1600" b="1" dirty="0"/>
              <a:t>équilibré</a:t>
            </a:r>
            <a:r>
              <a:rPr lang="fr-FR" sz="1600" dirty="0"/>
              <a:t>!!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2556CA-5A36-DBD4-3722-46DD321371C1}"/>
              </a:ext>
            </a:extLst>
          </p:cNvPr>
          <p:cNvSpPr txBox="1"/>
          <p:nvPr/>
        </p:nvSpPr>
        <p:spPr>
          <a:xfrm>
            <a:off x="0" y="559865"/>
            <a:ext cx="9836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« Analyse statistique d’une série de mesures »</a:t>
            </a:r>
          </a:p>
        </p:txBody>
      </p:sp>
    </p:spTree>
    <p:extLst>
      <p:ext uri="{BB962C8B-B14F-4D97-AF65-F5344CB8AC3E}">
        <p14:creationId xmlns:p14="http://schemas.microsoft.com/office/powerpoint/2010/main" val="395741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AC3F4-ECD6-D257-3F0B-D17B0136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D5B31A-489C-A3A2-CB06-493F62C96A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52386" y="1476855"/>
            <a:ext cx="10668000" cy="4554537"/>
          </a:xfrm>
        </p:spPr>
        <p:txBody>
          <a:bodyPr>
            <a:normAutofit/>
          </a:bodyPr>
          <a:lstStyle/>
          <a:p>
            <a:endParaRPr lang="fr-FR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3C1E53-1022-616A-DFF2-2AF645D8B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BE stat</a:t>
            </a:r>
          </a:p>
        </p:txBody>
      </p:sp>
      <p:pic>
        <p:nvPicPr>
          <p:cNvPr id="6" name="analyse_statistique">
            <a:hlinkClick r:id="" action="ppaction://media"/>
            <a:extLst>
              <a:ext uri="{FF2B5EF4-FFF2-40B4-BE49-F238E27FC236}">
                <a16:creationId xmlns:a16="http://schemas.microsoft.com/office/drawing/2014/main" id="{2D0CA36D-694F-C97F-A1FE-24DF35898C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386" y="517524"/>
            <a:ext cx="9802427" cy="55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14675C-FB68-4279-5FA8-468CB23A6E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36773" y="1342863"/>
            <a:ext cx="10668000" cy="475313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Statistiques descriptives à 1 et 2 variables : </a:t>
            </a:r>
            <a:r>
              <a:rPr lang="fr-FR" sz="2600" dirty="0">
                <a:latin typeface="+mn-lt"/>
              </a:rPr>
              <a:t>6hTD et 4hTP</a:t>
            </a:r>
          </a:p>
          <a:p>
            <a:pPr lvl="1"/>
            <a:r>
              <a:rPr lang="fr-FR" dirty="0">
                <a:latin typeface="+mn-lt"/>
              </a:rPr>
              <a:t>En vision : Histogramme des niveaux de gris d’une image, caractérisation et étalonnage d’un capteur)</a:t>
            </a:r>
          </a:p>
          <a:p>
            <a:pPr marL="457200" lvl="1" indent="0">
              <a:buNone/>
            </a:pPr>
            <a:endParaRPr lang="fr-FR" dirty="0">
              <a:latin typeface="+mn-lt"/>
            </a:endParaRPr>
          </a:p>
          <a:p>
            <a:pPr marL="457200" lvl="1" indent="0">
              <a:buNone/>
            </a:pPr>
            <a:endParaRPr lang="fr-FR" dirty="0">
              <a:latin typeface="+mn-lt"/>
            </a:endParaRPr>
          </a:p>
          <a:p>
            <a:pPr marL="457200" lvl="1" indent="0">
              <a:buNone/>
            </a:pPr>
            <a:endParaRPr lang="fr-FR" dirty="0">
              <a:latin typeface="+mn-lt"/>
            </a:endParaRPr>
          </a:p>
          <a:p>
            <a:pPr marL="457200" lvl="1" indent="0">
              <a:buNone/>
            </a:pPr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  <a:p>
            <a:r>
              <a:rPr lang="fr-FR" dirty="0">
                <a:latin typeface="+mn-lt"/>
              </a:rPr>
              <a:t>Calcul matriciel : </a:t>
            </a:r>
            <a:r>
              <a:rPr lang="fr-FR" sz="2600" dirty="0">
                <a:latin typeface="+mn-lt"/>
              </a:rPr>
              <a:t>4h TD et 6h TP</a:t>
            </a:r>
          </a:p>
          <a:p>
            <a:pPr lvl="1"/>
            <a:r>
              <a:rPr lang="fr-FR" dirty="0">
                <a:latin typeface="+mn-lt"/>
              </a:rPr>
              <a:t>Les vecteurs : produit scalaire et vectoriel, changement de repères, </a:t>
            </a:r>
          </a:p>
          <a:p>
            <a:pPr lvl="1"/>
            <a:r>
              <a:rPr lang="fr-FR" dirty="0">
                <a:latin typeface="+mn-lt"/>
              </a:rPr>
              <a:t>Produit matriciel pour le modèle géométrique direct d’un robot,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F03DFE-66CE-6B72-8936-1AF41A46EA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S5 AII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A32E80-B553-B7E8-D2AF-039DB50B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34" y="2707957"/>
            <a:ext cx="2287574" cy="17617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7A7374E-AF53-DDF1-3FAE-8639D0F1E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93" y="2707957"/>
            <a:ext cx="2438664" cy="173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0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589FF-65A8-79DF-3EAC-B98BC890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EDCA61-26AA-F2F9-52A9-805863F83E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36773" y="1342863"/>
            <a:ext cx="10668000" cy="4753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+mn-lt"/>
              </a:rPr>
              <a:t>Calcul matriciel : </a:t>
            </a:r>
            <a:r>
              <a:rPr lang="fr-FR" sz="2600" dirty="0">
                <a:latin typeface="+mn-lt"/>
              </a:rPr>
              <a:t>4h TD et 6h TP</a:t>
            </a:r>
          </a:p>
          <a:p>
            <a:pPr lvl="1"/>
            <a:r>
              <a:rPr lang="fr-FR" dirty="0">
                <a:latin typeface="+mn-lt"/>
              </a:rPr>
              <a:t>Jacobienne d’une matrice pour le modèle cinématique direct d’un robot, </a:t>
            </a:r>
          </a:p>
          <a:p>
            <a:pPr lvl="1"/>
            <a:r>
              <a:rPr lang="fr-FR" dirty="0">
                <a:latin typeface="+mn-lt"/>
              </a:rPr>
              <a:t>Pseudo–inverse pour des moindres carrés (étalonnage des capteurs, identification de paramètres),</a:t>
            </a:r>
          </a:p>
          <a:p>
            <a:pPr lvl="1"/>
            <a:r>
              <a:rPr lang="fr-FR" dirty="0">
                <a:latin typeface="+mn-lt"/>
              </a:rPr>
              <a:t>Intégrale et dérivé numériques pour implémentation de correcteur PID sur python pour une articulation robotique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B906DC-AFF5-C764-2D52-D0FAB02B9A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S5 AII</a:t>
            </a:r>
          </a:p>
        </p:txBody>
      </p:sp>
      <p:pic>
        <p:nvPicPr>
          <p:cNvPr id="2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1A461E5-8765-D5BD-2E5B-D112EAB76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19" y="3966140"/>
            <a:ext cx="2971800" cy="1258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EC1F5CD-C129-345A-1E9F-288766B0D324}"/>
                  </a:ext>
                </a:extLst>
              </p:cNvPr>
              <p:cNvSpPr txBox="1"/>
              <p:nvPr/>
            </p:nvSpPr>
            <p:spPr>
              <a:xfrm>
                <a:off x="5645415" y="3966140"/>
                <a:ext cx="4835013" cy="642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fr-FR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+  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fr-FR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fr-FR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fr-FR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fr-FR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  − 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fr-FR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fr-FR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fr-FR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EC1F5CD-C129-345A-1E9F-288766B0D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415" y="3966140"/>
                <a:ext cx="4835013" cy="6422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D7F0859-33F9-EC5A-9CA3-2BD69FDD097A}"/>
                  </a:ext>
                </a:extLst>
              </p:cNvPr>
              <p:cNvSpPr txBox="1"/>
              <p:nvPr/>
            </p:nvSpPr>
            <p:spPr>
              <a:xfrm>
                <a:off x="3610896" y="4840928"/>
                <a:ext cx="6100916" cy="708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fr-FR" b="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D7F0859-33F9-EC5A-9CA3-2BD69FDD0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896" y="4840928"/>
                <a:ext cx="6100916" cy="708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B5056A5-E068-104A-45A8-E4C5BE9A31F4}"/>
                  </a:ext>
                </a:extLst>
              </p:cNvPr>
              <p:cNvSpPr txBox="1"/>
              <p:nvPr/>
            </p:nvSpPr>
            <p:spPr>
              <a:xfrm>
                <a:off x="8095554" y="5010837"/>
                <a:ext cx="6100916" cy="427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dirty="0">
                    <a:effectLst/>
                    <a:latin typeface="Calibri Light" panose="020F0302020204030204" pitchFamily="34" charset="0"/>
                    <a:ea typeface="Calibri" panose="020F0502020204030204" pitchFamily="34" charset="0"/>
                  </a:rPr>
                  <a:t>m(</a:t>
                </a:r>
                <a:r>
                  <a:rPr lang="fr-FR" sz="1800" b="1" dirty="0">
                    <a:effectLst/>
                    <a:latin typeface="Calibri Light" panose="020F0302020204030204" pitchFamily="34" charset="0"/>
                    <a:ea typeface="Calibri" panose="020F0502020204030204" pitchFamily="34" charset="0"/>
                  </a:rPr>
                  <a:t>q</a:t>
                </a:r>
                <a:r>
                  <a:rPr lang="fr-FR" sz="1800" dirty="0">
                    <a:effectLst/>
                    <a:latin typeface="Calibri Light" panose="020F0302020204030204" pitchFamily="34" charset="0"/>
                    <a:ea typeface="Calibri" panose="020F0502020204030204" pitchFamily="34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fr-FR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Light" panose="020F0302020204030204" pitchFamily="34" charset="0"/>
                          </a:rPr>
                          <m:t>det</m:t>
                        </m:r>
                        <m:r>
                          <a:rPr lang="fr-FR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Light" panose="020F0302020204030204" pitchFamily="34" charset="0"/>
                          </a:rPr>
                          <m:t>⁡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Light" panose="020F030202020403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 Light" panose="020F0302020204030204" pitchFamily="34" charset="0"/>
                              </a:rPr>
                              <m:t>𝐽𝐽</m:t>
                            </m:r>
                          </m:e>
                          <m:sup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 Light" panose="020F0302020204030204" pitchFamily="34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Light" panose="020F0302020204030204" pitchFamily="34" charset="0"/>
                          </a:rPr>
                          <m:t>)</m:t>
                        </m:r>
                      </m:e>
                    </m:ra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B5056A5-E068-104A-45A8-E4C5BE9A3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554" y="5010837"/>
                <a:ext cx="6100916" cy="427746"/>
              </a:xfrm>
              <a:prstGeom prst="rect">
                <a:avLst/>
              </a:prstGeom>
              <a:blipFill>
                <a:blip r:embed="rId5"/>
                <a:stretch>
                  <a:fillRect l="-799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0969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B50A8EF-9DED-1B8C-C07E-91D6840A805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Valeurs propres, vecteurs propres, valeurs singulières</a:t>
            </a:r>
          </a:p>
          <a:p>
            <a:r>
              <a:rPr lang="fr-FR" dirty="0">
                <a:latin typeface="+mn-lt"/>
              </a:rPr>
              <a:t>Champ de vecteurs et opérateurs différentiels</a:t>
            </a:r>
          </a:p>
          <a:p>
            <a:endParaRPr lang="fr-FR" dirty="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+mn-lt"/>
              </a:rPr>
              <a:t> Ouverture d’un master à l’IUT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53BF6B-4737-8C19-3124-7987FA828F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BUT 3 EME Lyon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35CEBD-D76A-F076-AA1E-7E03805601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Adrian Basarab</a:t>
            </a:r>
          </a:p>
        </p:txBody>
      </p:sp>
    </p:spTree>
    <p:extLst>
      <p:ext uri="{BB962C8B-B14F-4D97-AF65-F5344CB8AC3E}">
        <p14:creationId xmlns:p14="http://schemas.microsoft.com/office/powerpoint/2010/main" val="107561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E06D8-B251-5857-B77F-6FCA4A0256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Approfondissement ?(DL, </a:t>
            </a:r>
            <a:r>
              <a:rPr lang="fr-FR" dirty="0" err="1">
                <a:latin typeface="+mn-lt"/>
              </a:rPr>
              <a:t>int</a:t>
            </a:r>
            <a:r>
              <a:rPr lang="fr-FR" dirty="0">
                <a:latin typeface="+mn-lt"/>
              </a:rPr>
              <a:t> impropres, fonctions de plusieurs variables)</a:t>
            </a:r>
          </a:p>
          <a:p>
            <a:r>
              <a:rPr lang="fr-FR" dirty="0">
                <a:latin typeface="+mn-lt"/>
              </a:rPr>
              <a:t>Pourquoi?</a:t>
            </a:r>
          </a:p>
          <a:p>
            <a:pPr lvl="1"/>
            <a:r>
              <a:rPr lang="fr-FR" dirty="0">
                <a:latin typeface="+mn-lt"/>
              </a:rPr>
              <a:t> Les ‘meilleurs’ étudiants de BUT 2 sont déjà partis en PE</a:t>
            </a:r>
          </a:p>
          <a:p>
            <a:pPr lvl="1"/>
            <a:r>
              <a:rPr lang="fr-FR" dirty="0">
                <a:latin typeface="+mn-lt"/>
              </a:rPr>
              <a:t>Les étudiants qui sont en BUT 3 sont (pour une grande majorité) peu motivés et intéressés par les maths.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1DBE29-25AA-CC51-C231-94253DEE5B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PN du BUT 3</a:t>
            </a:r>
          </a:p>
        </p:txBody>
      </p:sp>
    </p:spTree>
    <p:extLst>
      <p:ext uri="{BB962C8B-B14F-4D97-AF65-F5344CB8AC3E}">
        <p14:creationId xmlns:p14="http://schemas.microsoft.com/office/powerpoint/2010/main" val="154166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B06AE-C081-F6ED-530B-CE405C7F9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Toulouse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22547E-E668-FB09-FDA4-D2045D5F9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4BD117-08A3-C518-2723-F61499D4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688" y="1392903"/>
            <a:ext cx="4886633" cy="2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7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0C7B0D-5B69-67A8-4FC7-D3DDC3C4E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22888" y="1506351"/>
            <a:ext cx="10668000" cy="4554537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Besoins différents des collègues </a:t>
            </a:r>
          </a:p>
          <a:p>
            <a:pPr lvl="1"/>
            <a:r>
              <a:rPr lang="fr-FR" dirty="0">
                <a:latin typeface="+mn-lt"/>
              </a:rPr>
              <a:t>AII </a:t>
            </a:r>
          </a:p>
          <a:p>
            <a:pPr lvl="2"/>
            <a:r>
              <a:rPr lang="fr-FR" dirty="0">
                <a:latin typeface="+mn-lt"/>
              </a:rPr>
              <a:t>Robotique : Calcul matriciel plus ‘avancé’</a:t>
            </a:r>
          </a:p>
          <a:p>
            <a:pPr lvl="2"/>
            <a:r>
              <a:rPr lang="fr-FR" dirty="0">
                <a:latin typeface="+mn-lt"/>
              </a:rPr>
              <a:t>Vision :  Statistique</a:t>
            </a:r>
          </a:p>
          <a:p>
            <a:pPr lvl="1"/>
            <a:r>
              <a:rPr lang="fr-FR" dirty="0">
                <a:latin typeface="+mn-lt"/>
              </a:rPr>
              <a:t>ESE  </a:t>
            </a:r>
          </a:p>
          <a:p>
            <a:pPr lvl="2"/>
            <a:r>
              <a:rPr lang="fr-FR" dirty="0">
                <a:latin typeface="+mn-lt"/>
              </a:rPr>
              <a:t>Hyperfréquences : Proba/stat </a:t>
            </a:r>
          </a:p>
          <a:p>
            <a:pPr lvl="2"/>
            <a:r>
              <a:rPr lang="fr-FR" dirty="0">
                <a:latin typeface="+mn-lt"/>
              </a:rPr>
              <a:t>IE : Transformation en z pour le filtrage numérique</a:t>
            </a:r>
          </a:p>
          <a:p>
            <a:endParaRPr lang="fr-FR" dirty="0">
              <a:latin typeface="+mn-lt"/>
            </a:endParaRPr>
          </a:p>
          <a:p>
            <a:r>
              <a:rPr lang="fr-FR" dirty="0">
                <a:latin typeface="+mn-lt"/>
              </a:rPr>
              <a:t>Les groupes :</a:t>
            </a:r>
          </a:p>
          <a:p>
            <a:pPr lvl="1"/>
            <a:r>
              <a:rPr lang="fr-FR" dirty="0">
                <a:latin typeface="+mn-lt"/>
              </a:rPr>
              <a:t>En BUT 2 : 2 ESE et 2 AII</a:t>
            </a:r>
          </a:p>
          <a:p>
            <a:pPr lvl="1"/>
            <a:r>
              <a:rPr lang="fr-FR" dirty="0">
                <a:latin typeface="+mn-lt"/>
              </a:rPr>
              <a:t>En BUT 3 : 1,5 ESE et 1,5 AII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6426AA-C44B-9B76-5EE8-21394511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Pourquoi ?</a:t>
            </a:r>
          </a:p>
        </p:txBody>
      </p:sp>
    </p:spTree>
    <p:extLst>
      <p:ext uri="{BB962C8B-B14F-4D97-AF65-F5344CB8AC3E}">
        <p14:creationId xmlns:p14="http://schemas.microsoft.com/office/powerpoint/2010/main" val="390618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182F0-F279-A519-99C6-861D700A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S4 </a:t>
            </a:r>
            <a:r>
              <a:rPr lang="fr-FR" sz="3600" dirty="0"/>
              <a:t>(</a:t>
            </a:r>
            <a:r>
              <a:rPr lang="fr-FR" sz="3600" dirty="0">
                <a:latin typeface="+mn-lt"/>
              </a:rPr>
              <a:t>8h TD et 4h TP)</a:t>
            </a:r>
            <a:br>
              <a:rPr lang="fr-FR" dirty="0">
                <a:latin typeface="+mn-lt"/>
              </a:rPr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273F30-17BA-5BA3-B0DC-093103C16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15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DBA32F-9B70-3C85-C53C-71F448D08BD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35179" y="1584502"/>
            <a:ext cx="10668000" cy="455453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+mn-lt"/>
              </a:rPr>
              <a:t>Approfondissement sur la transformation en z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1E556CD-B3C2-6666-A85D-D298FB02DE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7579" y="134938"/>
            <a:ext cx="10515600" cy="1123592"/>
          </a:xfrm>
        </p:spPr>
        <p:txBody>
          <a:bodyPr/>
          <a:lstStyle/>
          <a:p>
            <a:r>
              <a:rPr lang="fr-FR" dirty="0"/>
              <a:t>S4 ESE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3CBAFC-78F1-1551-E8C3-7F9014F83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826" y="2754298"/>
            <a:ext cx="4077595" cy="3179037"/>
          </a:xfrm>
          <a:prstGeom prst="rect">
            <a:avLst/>
          </a:prstGeom>
        </p:spPr>
      </p:pic>
      <p:grpSp>
        <p:nvGrpSpPr>
          <p:cNvPr id="10" name="Zone de dessin 30">
            <a:extLst>
              <a:ext uri="{FF2B5EF4-FFF2-40B4-BE49-F238E27FC236}">
                <a16:creationId xmlns:a16="http://schemas.microsoft.com/office/drawing/2014/main" id="{D23DC5C1-40D5-3C2A-FA63-A83A12048D9F}"/>
              </a:ext>
            </a:extLst>
          </p:cNvPr>
          <p:cNvGrpSpPr/>
          <p:nvPr/>
        </p:nvGrpSpPr>
        <p:grpSpPr>
          <a:xfrm>
            <a:off x="1674085" y="3058209"/>
            <a:ext cx="3506821" cy="1481360"/>
            <a:chOff x="28053" y="114782"/>
            <a:chExt cx="3506821" cy="1481360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0849FF9B-34B6-8707-C857-5DF734DD2F4C}"/>
                </a:ext>
              </a:extLst>
            </p:cNvPr>
            <p:cNvCxnSpPr/>
            <p:nvPr/>
          </p:nvCxnSpPr>
          <p:spPr>
            <a:xfrm>
              <a:off x="28081" y="370437"/>
              <a:ext cx="6165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F7690EF2-2C44-1E89-E9BA-E04A571D6FC1}"/>
                </a:ext>
              </a:extLst>
            </p:cNvPr>
            <p:cNvSpPr/>
            <p:nvPr/>
          </p:nvSpPr>
          <p:spPr>
            <a:xfrm rot="5400000">
              <a:off x="606923" y="186950"/>
              <a:ext cx="427651" cy="35229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0414" tIns="35207" rIns="70414" bIns="352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63E9E2EA-42E2-B4DD-9986-3E0EE2FC90BA}"/>
                </a:ext>
              </a:extLst>
            </p:cNvPr>
            <p:cNvCxnSpPr/>
            <p:nvPr/>
          </p:nvCxnSpPr>
          <p:spPr>
            <a:xfrm>
              <a:off x="996898" y="370437"/>
              <a:ext cx="6165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F35678D-A56F-5EDA-25FA-4FC66DD8904D}"/>
                </a:ext>
              </a:extLst>
            </p:cNvPr>
            <p:cNvSpPr/>
            <p:nvPr/>
          </p:nvSpPr>
          <p:spPr>
            <a:xfrm>
              <a:off x="1613420" y="275025"/>
              <a:ext cx="264224" cy="17615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0414" tIns="35207" rIns="70414" bIns="352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6CF3A854-D049-912A-B09C-40EAB5AE3419}"/>
                </a:ext>
              </a:extLst>
            </p:cNvPr>
            <p:cNvCxnSpPr/>
            <p:nvPr/>
          </p:nvCxnSpPr>
          <p:spPr>
            <a:xfrm>
              <a:off x="1877643" y="370437"/>
              <a:ext cx="143854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9E087543-99A6-4A3B-12E0-C541BA3423BD}"/>
                </a:ext>
              </a:extLst>
            </p:cNvPr>
            <p:cNvCxnSpPr/>
            <p:nvPr/>
          </p:nvCxnSpPr>
          <p:spPr>
            <a:xfrm>
              <a:off x="2844992" y="363099"/>
              <a:ext cx="0" cy="8807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C0BB00-2051-0231-424B-AE328555A190}"/>
                </a:ext>
              </a:extLst>
            </p:cNvPr>
            <p:cNvSpPr/>
            <p:nvPr/>
          </p:nvSpPr>
          <p:spPr>
            <a:xfrm>
              <a:off x="2611598" y="1243844"/>
              <a:ext cx="440371" cy="35229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0414" tIns="35207" rIns="70414" bIns="352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149F97B5-B2ED-D97A-0F1A-6CAAC5822D28}"/>
                </a:ext>
              </a:extLst>
            </p:cNvPr>
            <p:cNvCxnSpPr/>
            <p:nvPr/>
          </p:nvCxnSpPr>
          <p:spPr>
            <a:xfrm flipH="1" flipV="1">
              <a:off x="1730851" y="1419997"/>
              <a:ext cx="880744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90D63610-F720-8862-F395-58374467602D}"/>
                </a:ext>
              </a:extLst>
            </p:cNvPr>
            <p:cNvSpPr/>
            <p:nvPr/>
          </p:nvSpPr>
          <p:spPr>
            <a:xfrm>
              <a:off x="1525345" y="715395"/>
              <a:ext cx="469730" cy="357682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0414" tIns="35207" rIns="70414" bIns="352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716EE03C-7335-0290-49BB-A012EF0DCBB5}"/>
                </a:ext>
              </a:extLst>
            </p:cNvPr>
            <p:cNvCxnSpPr/>
            <p:nvPr/>
          </p:nvCxnSpPr>
          <p:spPr>
            <a:xfrm flipV="1">
              <a:off x="1760206" y="1067696"/>
              <a:ext cx="0" cy="3522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37A73135-6BE8-417F-E94A-D242307346A2}"/>
                </a:ext>
              </a:extLst>
            </p:cNvPr>
            <p:cNvCxnSpPr/>
            <p:nvPr/>
          </p:nvCxnSpPr>
          <p:spPr>
            <a:xfrm flipV="1">
              <a:off x="1759718" y="459005"/>
              <a:ext cx="0" cy="2642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 de texte 42">
              <a:extLst>
                <a:ext uri="{FF2B5EF4-FFF2-40B4-BE49-F238E27FC236}">
                  <a16:creationId xmlns:a16="http://schemas.microsoft.com/office/drawing/2014/main" id="{19B06321-5093-76E7-3B92-0481F9964AAE}"/>
                </a:ext>
              </a:extLst>
            </p:cNvPr>
            <p:cNvSpPr txBox="1"/>
            <p:nvPr/>
          </p:nvSpPr>
          <p:spPr>
            <a:xfrm>
              <a:off x="561066" y="206193"/>
              <a:ext cx="342123" cy="26408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70414" tIns="35207" rIns="70414" bIns="352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1/5</a:t>
              </a:r>
            </a:p>
          </p:txBody>
        </p:sp>
        <p:sp>
          <p:nvSpPr>
            <p:cNvPr id="24" name="Zone de texte 43">
              <a:extLst>
                <a:ext uri="{FF2B5EF4-FFF2-40B4-BE49-F238E27FC236}">
                  <a16:creationId xmlns:a16="http://schemas.microsoft.com/office/drawing/2014/main" id="{1F5ECFA1-057F-59B4-C404-8C22AF87D849}"/>
                </a:ext>
              </a:extLst>
            </p:cNvPr>
            <p:cNvSpPr txBox="1"/>
            <p:nvPr/>
          </p:nvSpPr>
          <p:spPr>
            <a:xfrm>
              <a:off x="1654596" y="251369"/>
              <a:ext cx="234173" cy="32568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70414" tIns="35207" rIns="70414" bIns="352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2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Zone de texte 44">
              <a:extLst>
                <a:ext uri="{FF2B5EF4-FFF2-40B4-BE49-F238E27FC236}">
                  <a16:creationId xmlns:a16="http://schemas.microsoft.com/office/drawing/2014/main" id="{7BC0AA21-C936-FEEE-5640-81D5F13E06EA}"/>
                </a:ext>
              </a:extLst>
            </p:cNvPr>
            <p:cNvSpPr txBox="1"/>
            <p:nvPr/>
          </p:nvSpPr>
          <p:spPr>
            <a:xfrm>
              <a:off x="1096694" y="827877"/>
              <a:ext cx="850123" cy="26218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70414" tIns="35207" rIns="70414" bIns="352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/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-4/5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 de texte 45">
                  <a:extLst>
                    <a:ext uri="{FF2B5EF4-FFF2-40B4-BE49-F238E27FC236}">
                      <a16:creationId xmlns:a16="http://schemas.microsoft.com/office/drawing/2014/main" id="{387046B2-8E0C-8E73-4C2B-FBBB3931E0D6}"/>
                    </a:ext>
                  </a:extLst>
                </p:cNvPr>
                <p:cNvSpPr txBox="1"/>
                <p:nvPr/>
              </p:nvSpPr>
              <p:spPr>
                <a:xfrm>
                  <a:off x="2692587" y="1330285"/>
                  <a:ext cx="375778" cy="26281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70414" tIns="35207" rIns="70414" bIns="3520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Zone de texte 45">
                  <a:extLst>
                    <a:ext uri="{FF2B5EF4-FFF2-40B4-BE49-F238E27FC236}">
                      <a16:creationId xmlns:a16="http://schemas.microsoft.com/office/drawing/2014/main" id="{387046B2-8E0C-8E73-4C2B-FBBB3931E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587" y="1330285"/>
                  <a:ext cx="375778" cy="2628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 de texte 46">
                  <a:extLst>
                    <a:ext uri="{FF2B5EF4-FFF2-40B4-BE49-F238E27FC236}">
                      <a16:creationId xmlns:a16="http://schemas.microsoft.com/office/drawing/2014/main" id="{32F83E25-56FA-76E5-2F88-92BEC79F84F7}"/>
                    </a:ext>
                  </a:extLst>
                </p:cNvPr>
                <p:cNvSpPr txBox="1"/>
                <p:nvPr/>
              </p:nvSpPr>
              <p:spPr>
                <a:xfrm>
                  <a:off x="28053" y="114782"/>
                  <a:ext cx="579613" cy="27107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70414" tIns="35207" rIns="70414" bIns="3520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Zone de texte 46">
                  <a:extLst>
                    <a:ext uri="{FF2B5EF4-FFF2-40B4-BE49-F238E27FC236}">
                      <a16:creationId xmlns:a16="http://schemas.microsoft.com/office/drawing/2014/main" id="{32F83E25-56FA-76E5-2F88-92BEC79F84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3" y="114782"/>
                  <a:ext cx="579613" cy="271074"/>
                </a:xfrm>
                <a:prstGeom prst="rect">
                  <a:avLst/>
                </a:prstGeom>
                <a:blipFill>
                  <a:blip r:embed="rId4"/>
                  <a:stretch>
                    <a:fillRect b="-9091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 de texte 46">
                  <a:extLst>
                    <a:ext uri="{FF2B5EF4-FFF2-40B4-BE49-F238E27FC236}">
                      <a16:creationId xmlns:a16="http://schemas.microsoft.com/office/drawing/2014/main" id="{6EAC882E-A15B-8FBB-1662-30A40F998422}"/>
                    </a:ext>
                  </a:extLst>
                </p:cNvPr>
                <p:cNvSpPr txBox="1"/>
                <p:nvPr/>
              </p:nvSpPr>
              <p:spPr>
                <a:xfrm>
                  <a:off x="2960976" y="137718"/>
                  <a:ext cx="573898" cy="2717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70414" tIns="35207" rIns="70414" bIns="3520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𝑠</m:t>
                        </m:r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Zone de texte 46">
                  <a:extLst>
                    <a:ext uri="{FF2B5EF4-FFF2-40B4-BE49-F238E27FC236}">
                      <a16:creationId xmlns:a16="http://schemas.microsoft.com/office/drawing/2014/main" id="{6EAC882E-A15B-8FBB-1662-30A40F998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976" y="137718"/>
                  <a:ext cx="573898" cy="271709"/>
                </a:xfrm>
                <a:prstGeom prst="rect">
                  <a:avLst/>
                </a:prstGeom>
                <a:blipFill>
                  <a:blip r:embed="rId5"/>
                  <a:stretch>
                    <a:fillRect b="-8889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403F0095-5763-0D80-B8E5-E5CEDBD5766D}"/>
              </a:ext>
            </a:extLst>
          </p:cNvPr>
          <p:cNvSpPr txBox="1"/>
          <p:nvPr/>
        </p:nvSpPr>
        <p:spPr>
          <a:xfrm>
            <a:off x="1840093" y="2362905"/>
            <a:ext cx="288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 d’un filtre numérique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EAC2E95-C61D-C69A-0274-65B502C10254}"/>
              </a:ext>
            </a:extLst>
          </p:cNvPr>
          <p:cNvSpPr txBox="1"/>
          <p:nvPr/>
        </p:nvSpPr>
        <p:spPr>
          <a:xfrm>
            <a:off x="6272981" y="2376773"/>
            <a:ext cx="473834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dirty="0"/>
              <a:t>Comparaison</a:t>
            </a:r>
            <a:r>
              <a:rPr lang="fr-FR" sz="1800" dirty="0">
                <a:latin typeface="+mn-lt"/>
              </a:rPr>
              <a:t> des techniques de numérisation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78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EDB9-14B2-D9CF-79DF-4E91D5B5B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6294C6E-2520-5BF7-FC75-B0C0699E676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6520" y="1334868"/>
            <a:ext cx="10668000" cy="4752691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Approfondissement calcul matriciel :</a:t>
            </a:r>
          </a:p>
          <a:p>
            <a:pPr lvl="1"/>
            <a:r>
              <a:rPr lang="fr-FR" dirty="0">
                <a:latin typeface="+mn-lt"/>
              </a:rPr>
              <a:t> </a:t>
            </a:r>
            <a:r>
              <a:rPr lang="fr-FR" sz="2000" dirty="0">
                <a:latin typeface="+mn-lt"/>
              </a:rPr>
              <a:t>matrice et transformations géométriques de base (translation, rotation,…)</a:t>
            </a:r>
          </a:p>
          <a:p>
            <a:pPr lvl="1"/>
            <a:r>
              <a:rPr lang="fr-FR" sz="2000" dirty="0">
                <a:latin typeface="+mn-lt"/>
              </a:rPr>
              <a:t> inverse et déterminant</a:t>
            </a:r>
          </a:p>
          <a:p>
            <a:pPr lvl="1"/>
            <a:r>
              <a:rPr lang="fr-FR" sz="2000" dirty="0">
                <a:latin typeface="+mn-lt"/>
              </a:rPr>
              <a:t>résolution de systèmes</a:t>
            </a:r>
          </a:p>
          <a:p>
            <a:pPr lvl="1"/>
            <a:r>
              <a:rPr lang="fr-FR" sz="2000" dirty="0">
                <a:latin typeface="+mn-lt"/>
              </a:rPr>
              <a:t>pseudo inverse (exemple d’un robot dont les mesures issues d’un capteur sont bruitées et dont il faut déterminer les paramètres)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743EFB9-200B-39F9-DA77-5895AD0D3A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7579" y="134938"/>
            <a:ext cx="10515600" cy="1123592"/>
          </a:xfrm>
        </p:spPr>
        <p:txBody>
          <a:bodyPr/>
          <a:lstStyle/>
          <a:p>
            <a:r>
              <a:rPr lang="fr-FR" dirty="0"/>
              <a:t>S4 AII</a:t>
            </a:r>
          </a:p>
        </p:txBody>
      </p:sp>
      <p:pic>
        <p:nvPicPr>
          <p:cNvPr id="2" name="Image 1" descr="Une image contenant Arts créatifs, origami&#10;&#10;Description générée automatiquement">
            <a:extLst>
              <a:ext uri="{FF2B5EF4-FFF2-40B4-BE49-F238E27FC236}">
                <a16:creationId xmlns:a16="http://schemas.microsoft.com/office/drawing/2014/main" id="{CF5B5877-29C2-BAE2-C37E-9B877036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1" y="3861770"/>
            <a:ext cx="2834640" cy="21259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5A2DE23-30B4-1550-5F9B-1A694D2845EC}"/>
              </a:ext>
            </a:extLst>
          </p:cNvPr>
          <p:cNvSpPr txBox="1"/>
          <p:nvPr/>
        </p:nvSpPr>
        <p:spPr>
          <a:xfrm>
            <a:off x="2886301" y="3526547"/>
            <a:ext cx="25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Résolution de systèmes</a:t>
            </a:r>
          </a:p>
        </p:txBody>
      </p:sp>
      <p:pic>
        <p:nvPicPr>
          <p:cNvPr id="6" name="Image 5" descr="Une image contenant dessin, ligne, origami, conception&#10;&#10;Description générée automatiquement">
            <a:extLst>
              <a:ext uri="{FF2B5EF4-FFF2-40B4-BE49-F238E27FC236}">
                <a16:creationId xmlns:a16="http://schemas.microsoft.com/office/drawing/2014/main" id="{9E4AACCE-3FA8-F76D-5D80-D9595CF69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625" y="4085425"/>
            <a:ext cx="3589508" cy="1952230"/>
          </a:xfrm>
          <a:prstGeom prst="rect">
            <a:avLst/>
          </a:prstGeom>
        </p:spPr>
      </p:pic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93B81D42-70DB-2367-6DCF-4DFD2D8081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441049"/>
              </p:ext>
            </p:extLst>
          </p:nvPr>
        </p:nvGraphicFramePr>
        <p:xfrm>
          <a:off x="7908833" y="3913236"/>
          <a:ext cx="393192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0C23B4C-0F32-5DBA-0D38-83C520652D07}"/>
              </a:ext>
            </a:extLst>
          </p:cNvPr>
          <p:cNvSpPr txBox="1"/>
          <p:nvPr/>
        </p:nvSpPr>
        <p:spPr>
          <a:xfrm>
            <a:off x="8229808" y="3543904"/>
            <a:ext cx="339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Introduction à la pseudo-inverse</a:t>
            </a:r>
          </a:p>
        </p:txBody>
      </p:sp>
    </p:spTree>
    <p:extLst>
      <p:ext uri="{BB962C8B-B14F-4D97-AF65-F5344CB8AC3E}">
        <p14:creationId xmlns:p14="http://schemas.microsoft.com/office/powerpoint/2010/main" val="279004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43B27-074E-C702-E3FE-E7E2D8DB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S5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568439-EFA4-49DB-10E5-65F0AE56A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7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1B557D-4B00-7CDB-E783-86C53AFF3E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11378" y="2115951"/>
            <a:ext cx="10999939" cy="4554537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10h TD et 10h TP</a:t>
            </a:r>
          </a:p>
          <a:p>
            <a:r>
              <a:rPr lang="fr-FR" dirty="0">
                <a:latin typeface="+mn-lt"/>
              </a:rPr>
              <a:t>Statistiques descriptives à 1 et 2 variables en TD/TP</a:t>
            </a:r>
          </a:p>
          <a:p>
            <a:r>
              <a:rPr lang="fr-FR" dirty="0">
                <a:latin typeface="+mn-lt"/>
              </a:rPr>
              <a:t>Lois de proba usuelles discrètes et continues en TD/TP (bilan de liaison en propagation)</a:t>
            </a:r>
          </a:p>
          <a:p>
            <a:r>
              <a:rPr lang="fr-FR" dirty="0">
                <a:latin typeface="+mn-lt"/>
              </a:rPr>
              <a:t>Tests</a:t>
            </a:r>
          </a:p>
          <a:p>
            <a:pPr algn="just"/>
            <a:r>
              <a:rPr lang="fr-FR" b="1" dirty="0">
                <a:latin typeface="+mn-lt"/>
              </a:rPr>
              <a:t>Genèse du BE:</a:t>
            </a:r>
            <a:r>
              <a:rPr lang="fr-FR" dirty="0">
                <a:latin typeface="+mn-lt"/>
              </a:rPr>
              <a:t> visite d’un stagiaire qui avait besoin d’analyser </a:t>
            </a:r>
            <a:r>
              <a:rPr lang="fr-FR" i="1" dirty="0">
                <a:latin typeface="+mn-lt"/>
              </a:rPr>
              <a:t>(moyenne, variance, densité de probabilité)</a:t>
            </a:r>
            <a:r>
              <a:rPr lang="fr-FR" dirty="0">
                <a:latin typeface="+mn-lt"/>
              </a:rPr>
              <a:t> puis de modéliser </a:t>
            </a:r>
            <a:r>
              <a:rPr lang="fr-FR" i="1" dirty="0">
                <a:latin typeface="+mn-lt"/>
              </a:rPr>
              <a:t>(loi de probabilité)</a:t>
            </a:r>
            <a:r>
              <a:rPr lang="fr-FR" dirty="0">
                <a:latin typeface="+mn-lt"/>
              </a:rPr>
              <a:t> l’affaiblissement atmosphérique sur deux liens micro-ondes Terre/Espace </a:t>
            </a:r>
            <a:r>
              <a:rPr lang="fr-FR" dirty="0"/>
              <a:t>à partir de séries temporelles expérimentales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2E6D82-15AF-6721-847E-EA2C3356D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S5 ESE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8130DFE-A8B4-07AF-E094-3669F01919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FBA4558-1AFB-48B7-B203-9696A8EE8FA1}"/>
              </a:ext>
            </a:extLst>
          </p:cNvPr>
          <p:cNvGrpSpPr/>
          <p:nvPr/>
        </p:nvGrpSpPr>
        <p:grpSpPr>
          <a:xfrm>
            <a:off x="6514635" y="719604"/>
            <a:ext cx="5677365" cy="5418791"/>
            <a:chOff x="6319840" y="621092"/>
            <a:chExt cx="5677365" cy="5418791"/>
          </a:xfrm>
        </p:grpSpPr>
        <p:pic>
          <p:nvPicPr>
            <p:cNvPr id="11" name="Image 70">
              <a:extLst>
                <a:ext uri="{FF2B5EF4-FFF2-40B4-BE49-F238E27FC236}">
                  <a16:creationId xmlns:a16="http://schemas.microsoft.com/office/drawing/2014/main" id="{F0646E4D-6676-4946-B285-C68A9F9B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575" r="6413"/>
            <a:stretch>
              <a:fillRect/>
            </a:stretch>
          </p:blipFill>
          <p:spPr bwMode="auto">
            <a:xfrm>
              <a:off x="6319840" y="1672138"/>
              <a:ext cx="5677365" cy="43677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71">
              <a:extLst>
                <a:ext uri="{FF2B5EF4-FFF2-40B4-BE49-F238E27FC236}">
                  <a16:creationId xmlns:a16="http://schemas.microsoft.com/office/drawing/2014/main" id="{408BA583-6E07-427B-B227-FBA8004C1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840" y="621092"/>
              <a:ext cx="567736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buChar char="»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fr-FR" altLang="fr-FR" sz="1600" i="1" dirty="0">
                  <a:latin typeface="+mn-lt"/>
                </a:rPr>
                <a:t>Distributions cumulatives expérimentales de l’atténuation atmosphérique à 20.2 et 39.4 GHz </a:t>
              </a:r>
              <a:r>
                <a:rPr lang="fr-FR" altLang="fr-FR" sz="1600" b="0" i="1" dirty="0">
                  <a:latin typeface="+mn-lt"/>
                </a:rPr>
                <a:t>(issues de mesures entre deux stations sols localisées à Toulouse et le satellite Géostationnaire </a:t>
              </a:r>
              <a:r>
                <a:rPr lang="fr-FR" altLang="fr-FR" sz="1600" b="0" i="1" dirty="0" err="1">
                  <a:latin typeface="+mn-lt"/>
                </a:rPr>
                <a:t>Hotbird</a:t>
              </a:r>
              <a:r>
                <a:rPr lang="fr-FR" altLang="fr-FR" sz="1600" b="0" i="1" dirty="0">
                  <a:latin typeface="+mn-lt"/>
                </a:rPr>
                <a:t> 6 en 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67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AC3F4-ECD6-D257-3F0B-D17B0136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0DA597B-D7A2-47BB-ADC1-7EA5504E4C7C}"/>
              </a:ext>
            </a:extLst>
          </p:cNvPr>
          <p:cNvSpPr txBox="1"/>
          <p:nvPr/>
        </p:nvSpPr>
        <p:spPr>
          <a:xfrm>
            <a:off x="804852" y="1304420"/>
            <a:ext cx="112957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I. Contexte</a:t>
            </a:r>
          </a:p>
          <a:p>
            <a:pPr algn="ctr"/>
            <a:r>
              <a:rPr lang="fr-FR" sz="2000" b="1" dirty="0">
                <a:solidFill>
                  <a:srgbClr val="0000FF"/>
                </a:solidFill>
              </a:rPr>
              <a:t>On dispose de données expérimentales issues de mesures:</a:t>
            </a:r>
            <a:endParaRPr lang="fr-FR" sz="1200" b="1" dirty="0"/>
          </a:p>
          <a:p>
            <a:pPr lvl="1"/>
            <a:r>
              <a:rPr lang="fr-FR" dirty="0"/>
              <a:t>1) du </a:t>
            </a:r>
            <a:r>
              <a:rPr lang="fr-FR" b="1" dirty="0"/>
              <a:t>gain</a:t>
            </a:r>
            <a:r>
              <a:rPr lang="fr-FR" dirty="0"/>
              <a:t> [dB] sur un échantillon de </a:t>
            </a:r>
            <a:r>
              <a:rPr lang="fr-FR" b="1" dirty="0"/>
              <a:t>N amplificateurs </a:t>
            </a:r>
            <a:r>
              <a:rPr lang="fr-FR" dirty="0"/>
              <a:t>prélevés sur une chaine de fabrication série,</a:t>
            </a:r>
          </a:p>
          <a:p>
            <a:pPr lvl="1"/>
            <a:r>
              <a:rPr lang="fr-FR" dirty="0"/>
              <a:t>2) du </a:t>
            </a:r>
            <a:r>
              <a:rPr lang="fr-FR" b="1" dirty="0"/>
              <a:t>gain</a:t>
            </a:r>
            <a:r>
              <a:rPr lang="fr-FR" dirty="0"/>
              <a:t> [</a:t>
            </a:r>
            <a:r>
              <a:rPr lang="fr-FR" dirty="0" err="1"/>
              <a:t>dBi</a:t>
            </a:r>
            <a:r>
              <a:rPr lang="fr-FR" dirty="0"/>
              <a:t>] sur un échantillon de </a:t>
            </a:r>
            <a:r>
              <a:rPr lang="fr-FR" b="1" dirty="0"/>
              <a:t>N antennes</a:t>
            </a:r>
            <a:r>
              <a:rPr lang="fr-FR" dirty="0"/>
              <a:t> prélevées sur une chaine de fabrication série,</a:t>
            </a:r>
          </a:p>
          <a:p>
            <a:pPr lvl="1"/>
            <a:r>
              <a:rPr lang="fr-FR" dirty="0"/>
              <a:t>3) de l’</a:t>
            </a:r>
            <a:r>
              <a:rPr lang="fr-FR" b="1" dirty="0"/>
              <a:t>atténuatio</a:t>
            </a:r>
            <a:r>
              <a:rPr lang="fr-FR" dirty="0"/>
              <a:t>n [dB] sur un </a:t>
            </a:r>
            <a:r>
              <a:rPr lang="fr-FR" b="1" dirty="0"/>
              <a:t>lien micro-onde à 20 et 40 GHz </a:t>
            </a:r>
            <a:r>
              <a:rPr lang="fr-FR" dirty="0"/>
              <a:t>avec un satellite de communication.</a:t>
            </a:r>
          </a:p>
          <a:p>
            <a:pPr lvl="1"/>
            <a:r>
              <a:rPr lang="fr-FR" dirty="0"/>
              <a:t>4) du </a:t>
            </a:r>
            <a:r>
              <a:rPr lang="fr-FR" b="1" dirty="0"/>
              <a:t>nombre de dispositifs RF (mélangeurs ou VCO) </a:t>
            </a:r>
            <a:r>
              <a:rPr lang="fr-FR" dirty="0"/>
              <a:t>défaillants après 5 ans d’exploitation.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95F9D7-9A7A-4C19-84E2-CCBA59DD0D21}"/>
              </a:ext>
            </a:extLst>
          </p:cNvPr>
          <p:cNvSpPr txBox="1"/>
          <p:nvPr/>
        </p:nvSpPr>
        <p:spPr>
          <a:xfrm>
            <a:off x="271534" y="563076"/>
            <a:ext cx="9836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« Analyse statistique d’une série de mesures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B4BEFC-177B-4822-8F26-D84CE28CBDFA}"/>
              </a:ext>
            </a:extLst>
          </p:cNvPr>
          <p:cNvSpPr txBox="1"/>
          <p:nvPr/>
        </p:nvSpPr>
        <p:spPr>
          <a:xfrm>
            <a:off x="716361" y="2838112"/>
            <a:ext cx="112957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r>
              <a:rPr lang="fr-FR" sz="2000" b="1" dirty="0">
                <a:solidFill>
                  <a:srgbClr val="FF0000"/>
                </a:solidFill>
              </a:rPr>
              <a:t>II. Objectifs</a:t>
            </a:r>
          </a:p>
          <a:p>
            <a:pPr lvl="1"/>
            <a:r>
              <a:rPr lang="fr-FR" dirty="0"/>
              <a:t>1) </a:t>
            </a:r>
            <a:r>
              <a:rPr lang="fr-FR" b="1" dirty="0"/>
              <a:t>Analyser</a:t>
            </a:r>
            <a:r>
              <a:rPr lang="fr-FR" dirty="0"/>
              <a:t> les données (moyenne, variance, quantiles, histogramme, densité de probabilité, fct de répartition….).</a:t>
            </a:r>
          </a:p>
          <a:p>
            <a:pPr lvl="1"/>
            <a:r>
              <a:rPr lang="fr-FR" dirty="0"/>
              <a:t>2) </a:t>
            </a:r>
            <a:r>
              <a:rPr lang="fr-FR" b="1" dirty="0"/>
              <a:t>Proposer</a:t>
            </a:r>
            <a:r>
              <a:rPr lang="fr-FR" dirty="0"/>
              <a:t> une loi de probabilité pour chacune des bases de données.</a:t>
            </a:r>
          </a:p>
          <a:p>
            <a:pPr lvl="1"/>
            <a:r>
              <a:rPr lang="fr-FR" dirty="0"/>
              <a:t>3) </a:t>
            </a:r>
            <a:r>
              <a:rPr lang="fr-FR" b="1" dirty="0"/>
              <a:t>Vérifier</a:t>
            </a:r>
            <a:r>
              <a:rPr lang="fr-FR" dirty="0"/>
              <a:t> l’adéquation des données à la loi de probabilité proposée par la mise en œuvre d’un test statistique.</a:t>
            </a:r>
          </a:p>
          <a:p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E11BFE-63E2-4889-912E-2ABEE996CFDC}"/>
              </a:ext>
            </a:extLst>
          </p:cNvPr>
          <p:cNvSpPr txBox="1"/>
          <p:nvPr/>
        </p:nvSpPr>
        <p:spPr>
          <a:xfrm>
            <a:off x="716361" y="4556470"/>
            <a:ext cx="112957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b="1" dirty="0">
              <a:solidFill>
                <a:srgbClr val="0000FF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III. Organisation</a:t>
            </a:r>
          </a:p>
          <a:p>
            <a:pPr lvl="1"/>
            <a:r>
              <a:rPr lang="fr-FR" dirty="0"/>
              <a:t>1) </a:t>
            </a:r>
            <a:r>
              <a:rPr lang="fr-FR" b="1" dirty="0"/>
              <a:t>Constitution</a:t>
            </a:r>
            <a:r>
              <a:rPr lang="fr-FR" dirty="0"/>
              <a:t> des équipes </a:t>
            </a:r>
            <a:r>
              <a:rPr lang="fr-FR" b="1" dirty="0"/>
              <a:t>(groupes de 4 ou 5 étudiants)</a:t>
            </a:r>
          </a:p>
          <a:p>
            <a:pPr lvl="1"/>
            <a:r>
              <a:rPr lang="fr-FR" dirty="0"/>
              <a:t>2) </a:t>
            </a:r>
            <a:r>
              <a:rPr lang="fr-FR" b="1" dirty="0"/>
              <a:t>Répartition</a:t>
            </a:r>
            <a:r>
              <a:rPr lang="fr-FR" dirty="0"/>
              <a:t> (un sujet différent par groupe) et </a:t>
            </a:r>
            <a:r>
              <a:rPr lang="fr-FR" b="1" dirty="0"/>
              <a:t>mise à disposition </a:t>
            </a:r>
            <a:r>
              <a:rPr lang="fr-FR" dirty="0"/>
              <a:t>(</a:t>
            </a:r>
            <a:r>
              <a:rPr lang="fr-FR" dirty="0" err="1"/>
              <a:t>moodle</a:t>
            </a:r>
            <a:r>
              <a:rPr lang="fr-FR" dirty="0"/>
              <a:t>) des bases de données à analyser.</a:t>
            </a:r>
          </a:p>
          <a:p>
            <a:pPr lvl="1"/>
            <a:r>
              <a:rPr lang="fr-FR" dirty="0"/>
              <a:t>3) </a:t>
            </a:r>
            <a:r>
              <a:rPr lang="fr-FR" b="1" dirty="0"/>
              <a:t>Lancement</a:t>
            </a:r>
            <a:r>
              <a:rPr lang="fr-FR" dirty="0"/>
              <a:t> des BE (</a:t>
            </a:r>
            <a:r>
              <a:rPr lang="fr-FR" dirty="0">
                <a:solidFill>
                  <a:srgbClr val="0000FF"/>
                </a:solidFill>
              </a:rPr>
              <a:t>3 séances + soutenance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04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ème1" id="{1D81DC1F-46E9-45DD-9E44-F39595164D6B}" vid="{CB36C01A-D0DF-4919-9152-A0E6753FC536}"/>
    </a:ext>
  </a:extLst>
</a:theme>
</file>

<file path=ppt/theme/theme2.xml><?xml version="1.0" encoding="utf-8"?>
<a:theme xmlns:a="http://schemas.openxmlformats.org/drawingml/2006/main" name="1_Thèm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ème1" id="{9B3CF71D-DC50-403E-BDFA-6EDC1D2B4C51}" vid="{5D6706D8-0DA8-49DD-83C1-3D86F5C97D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06e38e-cf5b-40da-9cdd-7c2ad1aeac16">
      <Terms xmlns="http://schemas.microsoft.com/office/infopath/2007/PartnerControls"/>
    </lcf76f155ced4ddcb4097134ff3c332f>
    <TaxCatchAll xmlns="755ff6d7-312e-46ed-8a06-bba51b2b995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D0FD899C8984BB95D3DEC180206B1" ma:contentTypeVersion="18" ma:contentTypeDescription="Crée un document." ma:contentTypeScope="" ma:versionID="cb7b387a71bdee742c957861aca4c11f">
  <xsd:schema xmlns:xsd="http://www.w3.org/2001/XMLSchema" xmlns:xs="http://www.w3.org/2001/XMLSchema" xmlns:p="http://schemas.microsoft.com/office/2006/metadata/properties" xmlns:ns2="e506e38e-cf5b-40da-9cdd-7c2ad1aeac16" xmlns:ns3="755ff6d7-312e-46ed-8a06-bba51b2b9950" targetNamespace="http://schemas.microsoft.com/office/2006/metadata/properties" ma:root="true" ma:fieldsID="c8e025a2ff20bd03543bf10ec22a5274" ns2:_="" ns3:_="">
    <xsd:import namespace="e506e38e-cf5b-40da-9cdd-7c2ad1aeac16"/>
    <xsd:import namespace="755ff6d7-312e-46ed-8a06-bba51b2b99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6e38e-cf5b-40da-9cdd-7c2ad1aeac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a77d3c74-8735-4543-b681-6dd5c5b0c9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ff6d7-312e-46ed-8a06-bba51b2b995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5f6af14-f36c-4e06-926a-bf0f6f34c663}" ma:internalName="TaxCatchAll" ma:showField="CatchAllData" ma:web="755ff6d7-312e-46ed-8a06-bba51b2b99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9F3B12-753A-439D-8268-B7E1A053E99C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755ff6d7-312e-46ed-8a06-bba51b2b9950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e506e38e-cf5b-40da-9cdd-7c2ad1aeac16"/>
  </ds:schemaRefs>
</ds:datastoreItem>
</file>

<file path=customXml/itemProps2.xml><?xml version="1.0" encoding="utf-8"?>
<ds:datastoreItem xmlns:ds="http://schemas.openxmlformats.org/officeDocument/2006/customXml" ds:itemID="{9B756B2B-D9D2-4039-8B8B-DF9434300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06e38e-cf5b-40da-9cdd-7c2ad1aeac16"/>
    <ds:schemaRef ds:uri="755ff6d7-312e-46ed-8a06-bba51b2b99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FCB63D-DE66-432D-A20C-8A602059C2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322</TotalTime>
  <Words>900</Words>
  <Application>Microsoft Office PowerPoint</Application>
  <PresentationFormat>Grand écran</PresentationFormat>
  <Paragraphs>113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7" baseType="lpstr">
      <vt:lpstr>Aptos</vt:lpstr>
      <vt:lpstr>Aptos Display</vt:lpstr>
      <vt:lpstr>Arial</vt:lpstr>
      <vt:lpstr>Barlow Light</vt:lpstr>
      <vt:lpstr>Barlow Medium</vt:lpstr>
      <vt:lpstr>Calibri Light</vt:lpstr>
      <vt:lpstr>Cambria Math</vt:lpstr>
      <vt:lpstr>Nilland-Black</vt:lpstr>
      <vt:lpstr>Times New Roman</vt:lpstr>
      <vt:lpstr>Wingdings</vt:lpstr>
      <vt:lpstr>Thème1</vt:lpstr>
      <vt:lpstr>1_Thème1</vt:lpstr>
      <vt:lpstr>Présentation PowerPoint</vt:lpstr>
      <vt:lpstr>Toulouse</vt:lpstr>
      <vt:lpstr>Présentation PowerPoint</vt:lpstr>
      <vt:lpstr>S4 (8h TD et 4h TP) </vt:lpstr>
      <vt:lpstr>S4 ESE</vt:lpstr>
      <vt:lpstr>S4 AII</vt:lpstr>
      <vt:lpstr>S5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gaelle.bernady@orange.fr</dc:creator>
  <cp:lastModifiedBy>Gaelle Bernady</cp:lastModifiedBy>
  <cp:revision>18</cp:revision>
  <dcterms:created xsi:type="dcterms:W3CDTF">2025-05-13T12:08:32Z</dcterms:created>
  <dcterms:modified xsi:type="dcterms:W3CDTF">2025-06-04T07:42:13Z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0x0101007CFD0FD899C8984BB95D3DEC180206B1</vt:lpwstr>
  </property>
  <property fmtid="{D5CDD505-2E9C-101B-9397-08002B2CF9AE}" pid="3" name="MediaServiceImageTags">
    <vt:lpwstr/>
  </property>
</Properties>
</file>