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sldIdLst>
    <p:sldId id="256" r:id="rId2"/>
    <p:sldId id="258" r:id="rId3"/>
    <p:sldId id="275" r:id="rId4"/>
    <p:sldId id="272" r:id="rId5"/>
    <p:sldId id="262" r:id="rId6"/>
    <p:sldId id="273" r:id="rId7"/>
    <p:sldId id="260" r:id="rId8"/>
    <p:sldId id="259" r:id="rId9"/>
    <p:sldId id="261" r:id="rId10"/>
    <p:sldId id="277" r:id="rId11"/>
    <p:sldId id="263"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8206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220" autoAdjust="0"/>
    <p:restoredTop sz="79531"/>
  </p:normalViewPr>
  <p:slideViewPr>
    <p:cSldViewPr snapToGrid="0">
      <p:cViewPr varScale="1">
        <p:scale>
          <a:sx n="65" d="100"/>
          <a:sy n="65" d="100"/>
        </p:scale>
        <p:origin x="153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81D6DE-0DB4-46BB-B2B8-EC0D504E8C0A}" type="datetimeFigureOut">
              <a:rPr lang="fr-FR" smtClean="0"/>
              <a:t>05/06/2025</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100AD4-A38A-41DB-8DB5-290BE48C0EFB}" type="slidenum">
              <a:rPr lang="fr-FR" smtClean="0"/>
              <a:t>‹N°›</a:t>
            </a:fld>
            <a:endParaRPr lang="fr-FR"/>
          </a:p>
        </p:txBody>
      </p:sp>
    </p:spTree>
    <p:extLst>
      <p:ext uri="{BB962C8B-B14F-4D97-AF65-F5344CB8AC3E}">
        <p14:creationId xmlns:p14="http://schemas.microsoft.com/office/powerpoint/2010/main" val="1875755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op.europa.eu/en/publication-detail/-/publication/297a33c8-a1f3-11e9-9d01-01aa75ed71a1/language-en"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2100AD4-A38A-41DB-8DB5-290BE48C0EFB}" type="slidenum">
              <a:rPr lang="fr-FR" smtClean="0"/>
              <a:t>2</a:t>
            </a:fld>
            <a:endParaRPr lang="fr-FR"/>
          </a:p>
        </p:txBody>
      </p:sp>
    </p:spTree>
    <p:extLst>
      <p:ext uri="{BB962C8B-B14F-4D97-AF65-F5344CB8AC3E}">
        <p14:creationId xmlns:p14="http://schemas.microsoft.com/office/powerpoint/2010/main" val="95956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https://</a:t>
            </a:r>
            <a:r>
              <a:rPr lang="fr-FR" dirty="0" err="1"/>
              <a:t>publications.jrc.ec.europa.eu</a:t>
            </a:r>
            <a:r>
              <a:rPr lang="fr-FR" dirty="0"/>
              <a:t>/repository/</a:t>
            </a:r>
            <a:r>
              <a:rPr lang="fr-FR" dirty="0" err="1"/>
              <a:t>handle</a:t>
            </a:r>
            <a:r>
              <a:rPr lang="fr-FR" dirty="0"/>
              <a:t>/JRC128415</a:t>
            </a:r>
          </a:p>
          <a:p>
            <a:r>
              <a:rPr lang="fr-FR" b="0" i="0" u="none" strike="noStrike" dirty="0">
                <a:solidFill>
                  <a:srgbClr val="00002E"/>
                </a:solidFill>
                <a:effectLst/>
                <a:latin typeface="Inter"/>
              </a:rPr>
              <a:t>In DigComp, digital </a:t>
            </a:r>
            <a:r>
              <a:rPr lang="fr-FR" b="0" i="0" u="none" strike="noStrike" dirty="0" err="1">
                <a:solidFill>
                  <a:srgbClr val="00002E"/>
                </a:solidFill>
                <a:effectLst/>
                <a:latin typeface="Inter"/>
              </a:rPr>
              <a:t>competence</a:t>
            </a:r>
            <a:r>
              <a:rPr lang="fr-FR" b="0" i="0" u="none" strike="noStrike" dirty="0">
                <a:solidFill>
                  <a:srgbClr val="00002E"/>
                </a:solidFill>
                <a:effectLst/>
                <a:latin typeface="Inter"/>
              </a:rPr>
              <a:t> </a:t>
            </a:r>
            <a:r>
              <a:rPr lang="fr-FR" b="0" i="0" u="none" strike="noStrike" dirty="0" err="1">
                <a:solidFill>
                  <a:srgbClr val="00002E"/>
                </a:solidFill>
                <a:effectLst/>
                <a:latin typeface="Inter"/>
              </a:rPr>
              <a:t>involves</a:t>
            </a:r>
            <a:r>
              <a:rPr lang="fr-FR" b="0" i="0" u="none" strike="noStrike" dirty="0">
                <a:solidFill>
                  <a:srgbClr val="00002E"/>
                </a:solidFill>
                <a:effectLst/>
                <a:latin typeface="Inter"/>
              </a:rPr>
              <a:t> the "confident, </a:t>
            </a:r>
            <a:r>
              <a:rPr lang="fr-FR" b="0" i="0" u="none" strike="noStrike" dirty="0" err="1">
                <a:solidFill>
                  <a:srgbClr val="00002E"/>
                </a:solidFill>
                <a:effectLst/>
                <a:latin typeface="Inter"/>
              </a:rPr>
              <a:t>critical</a:t>
            </a:r>
            <a:r>
              <a:rPr lang="fr-FR" b="0" i="0" u="none" strike="noStrike" dirty="0">
                <a:solidFill>
                  <a:srgbClr val="00002E"/>
                </a:solidFill>
                <a:effectLst/>
                <a:latin typeface="Inter"/>
              </a:rPr>
              <a:t> and </a:t>
            </a:r>
            <a:r>
              <a:rPr lang="fr-FR" b="0" i="0" u="none" strike="noStrike" dirty="0" err="1">
                <a:solidFill>
                  <a:srgbClr val="00002E"/>
                </a:solidFill>
                <a:effectLst/>
                <a:latin typeface="Inter"/>
              </a:rPr>
              <a:t>responsible</a:t>
            </a:r>
            <a:r>
              <a:rPr lang="fr-FR" b="0" i="0" u="none" strike="noStrike" dirty="0">
                <a:solidFill>
                  <a:srgbClr val="00002E"/>
                </a:solidFill>
                <a:effectLst/>
                <a:latin typeface="Inter"/>
              </a:rPr>
              <a:t> use of, and engagement </a:t>
            </a:r>
            <a:r>
              <a:rPr lang="fr-FR" b="0" i="0" u="none" strike="noStrike" dirty="0" err="1">
                <a:solidFill>
                  <a:srgbClr val="00002E"/>
                </a:solidFill>
                <a:effectLst/>
                <a:latin typeface="Inter"/>
              </a:rPr>
              <a:t>with</a:t>
            </a:r>
            <a:r>
              <a:rPr lang="fr-FR" b="0" i="0" u="none" strike="noStrike" dirty="0">
                <a:solidFill>
                  <a:srgbClr val="00002E"/>
                </a:solidFill>
                <a:effectLst/>
                <a:latin typeface="Inter"/>
              </a:rPr>
              <a:t>, digital technologies for </a:t>
            </a:r>
            <a:r>
              <a:rPr lang="fr-FR" b="0" i="0" u="none" strike="noStrike" dirty="0" err="1">
                <a:solidFill>
                  <a:srgbClr val="00002E"/>
                </a:solidFill>
                <a:effectLst/>
                <a:latin typeface="Inter"/>
              </a:rPr>
              <a:t>learning</a:t>
            </a:r>
            <a:r>
              <a:rPr lang="fr-FR" b="0" i="0" u="none" strike="noStrike" dirty="0">
                <a:solidFill>
                  <a:srgbClr val="00002E"/>
                </a:solidFill>
                <a:effectLst/>
                <a:latin typeface="Inter"/>
              </a:rPr>
              <a:t>, at </a:t>
            </a:r>
            <a:r>
              <a:rPr lang="fr-FR" b="0" i="0" u="none" strike="noStrike" dirty="0" err="1">
                <a:solidFill>
                  <a:srgbClr val="00002E"/>
                </a:solidFill>
                <a:effectLst/>
                <a:latin typeface="Inter"/>
              </a:rPr>
              <a:t>work</a:t>
            </a:r>
            <a:r>
              <a:rPr lang="fr-FR" b="0" i="0" u="none" strike="noStrike" dirty="0">
                <a:solidFill>
                  <a:srgbClr val="00002E"/>
                </a:solidFill>
                <a:effectLst/>
                <a:latin typeface="Inter"/>
              </a:rPr>
              <a:t>, and for participation in society. It </a:t>
            </a:r>
            <a:r>
              <a:rPr lang="fr-FR" b="0" i="0" u="none" strike="noStrike" dirty="0" err="1">
                <a:solidFill>
                  <a:srgbClr val="00002E"/>
                </a:solidFill>
                <a:effectLst/>
                <a:latin typeface="Inter"/>
              </a:rPr>
              <a:t>is</a:t>
            </a:r>
            <a:r>
              <a:rPr lang="fr-FR" b="0" i="0" u="none" strike="noStrike" dirty="0">
                <a:solidFill>
                  <a:srgbClr val="00002E"/>
                </a:solidFill>
                <a:effectLst/>
                <a:latin typeface="Inter"/>
              </a:rPr>
              <a:t> </a:t>
            </a:r>
            <a:r>
              <a:rPr lang="fr-FR" b="0" i="0" u="none" strike="noStrike" dirty="0" err="1">
                <a:solidFill>
                  <a:srgbClr val="00002E"/>
                </a:solidFill>
                <a:effectLst/>
                <a:latin typeface="Inter"/>
              </a:rPr>
              <a:t>defined</a:t>
            </a:r>
            <a:r>
              <a:rPr lang="fr-FR" b="0" i="0" u="none" strike="noStrike" dirty="0">
                <a:solidFill>
                  <a:srgbClr val="00002E"/>
                </a:solidFill>
                <a:effectLst/>
                <a:latin typeface="Inter"/>
              </a:rPr>
              <a:t> as a combination of </a:t>
            </a:r>
            <a:r>
              <a:rPr lang="fr-FR" b="0" i="0" u="none" strike="noStrike" dirty="0" err="1">
                <a:solidFill>
                  <a:srgbClr val="00002E"/>
                </a:solidFill>
                <a:effectLst/>
                <a:latin typeface="Inter"/>
              </a:rPr>
              <a:t>knowledge</a:t>
            </a:r>
            <a:r>
              <a:rPr lang="fr-FR" b="0" i="0" u="none" strike="noStrike" dirty="0">
                <a:solidFill>
                  <a:srgbClr val="00002E"/>
                </a:solidFill>
                <a:effectLst/>
                <a:latin typeface="Inter"/>
              </a:rPr>
              <a:t>, </a:t>
            </a:r>
            <a:r>
              <a:rPr lang="fr-FR" b="0" i="0" u="none" strike="noStrike" dirty="0" err="1">
                <a:solidFill>
                  <a:srgbClr val="00002E"/>
                </a:solidFill>
                <a:effectLst/>
                <a:latin typeface="Inter"/>
              </a:rPr>
              <a:t>skills</a:t>
            </a:r>
            <a:r>
              <a:rPr lang="fr-FR" b="0" i="0" u="none" strike="noStrike" dirty="0">
                <a:solidFill>
                  <a:srgbClr val="00002E"/>
                </a:solidFill>
                <a:effectLst/>
                <a:latin typeface="Inter"/>
              </a:rPr>
              <a:t> and attitudes.” (</a:t>
            </a:r>
            <a:r>
              <a:rPr lang="fr-FR" b="0" i="0" u="sng" dirty="0">
                <a:effectLst/>
                <a:latin typeface="Inter"/>
                <a:hlinkClick r:id="rId3"/>
              </a:rPr>
              <a:t>Council Recommendation on Key Competences for Life- long Learning</a:t>
            </a:r>
            <a:r>
              <a:rPr lang="fr-FR" b="0" i="0" u="none" strike="noStrike" dirty="0">
                <a:solidFill>
                  <a:srgbClr val="00002E"/>
                </a:solidFill>
                <a:effectLst/>
                <a:latin typeface="Inter"/>
              </a:rPr>
              <a:t>, 2018).</a:t>
            </a:r>
            <a:endParaRPr lang="fr-FR" dirty="0"/>
          </a:p>
          <a:p>
            <a:pPr algn="l"/>
            <a:r>
              <a:rPr lang="fr-FR" b="1" i="0" u="none" strike="noStrike" dirty="0">
                <a:effectLst/>
                <a:latin typeface="Inter"/>
              </a:rPr>
              <a:t>The DigComp </a:t>
            </a:r>
            <a:r>
              <a:rPr lang="fr-FR" b="1" i="0" u="none" strike="noStrike" dirty="0" err="1">
                <a:effectLst/>
                <a:latin typeface="Inter"/>
              </a:rPr>
              <a:t>framework</a:t>
            </a:r>
            <a:r>
              <a:rPr lang="fr-FR" b="1" i="0" u="none" strike="noStrike" dirty="0">
                <a:effectLst/>
                <a:latin typeface="Inter"/>
              </a:rPr>
              <a:t> </a:t>
            </a:r>
            <a:r>
              <a:rPr lang="fr-FR" b="0" i="0" u="none" strike="noStrike" dirty="0">
                <a:effectLst/>
                <a:latin typeface="Inter"/>
              </a:rPr>
              <a:t>identifies the key components of digital </a:t>
            </a:r>
            <a:r>
              <a:rPr lang="fr-FR" b="0" i="0" u="none" strike="noStrike" dirty="0" err="1">
                <a:effectLst/>
                <a:latin typeface="Inter"/>
              </a:rPr>
              <a:t>competence</a:t>
            </a:r>
            <a:r>
              <a:rPr lang="fr-FR" b="0" i="0" u="none" strike="noStrike" dirty="0">
                <a:effectLst/>
                <a:latin typeface="Inter"/>
              </a:rPr>
              <a:t> in 5 areas (Dimension 1). The areas are </a:t>
            </a:r>
            <a:r>
              <a:rPr lang="fr-FR" b="0" i="0" u="none" strike="noStrike" dirty="0" err="1">
                <a:effectLst/>
                <a:latin typeface="Inter"/>
              </a:rPr>
              <a:t>summarised</a:t>
            </a:r>
            <a:r>
              <a:rPr lang="fr-FR" b="0" i="0" u="none" strike="noStrike" dirty="0">
                <a:effectLst/>
                <a:latin typeface="Inter"/>
              </a:rPr>
              <a:t> </a:t>
            </a:r>
            <a:r>
              <a:rPr lang="fr-FR" b="0" i="0" u="none" strike="noStrike" dirty="0" err="1">
                <a:effectLst/>
                <a:latin typeface="Inter"/>
              </a:rPr>
              <a:t>below</a:t>
            </a:r>
            <a:r>
              <a:rPr lang="fr-FR" b="0" i="0" u="none" strike="noStrike" dirty="0">
                <a:effectLst/>
                <a:latin typeface="Inter"/>
              </a:rPr>
              <a:t>:</a:t>
            </a:r>
          </a:p>
          <a:p>
            <a:pPr algn="l">
              <a:buFont typeface="+mj-lt"/>
              <a:buAutoNum type="arabicPeriod"/>
            </a:pPr>
            <a:r>
              <a:rPr lang="fr-FR" b="1" i="0" u="none" strike="noStrike" dirty="0">
                <a:effectLst/>
                <a:latin typeface="Inter"/>
              </a:rPr>
              <a:t>Information and data </a:t>
            </a:r>
            <a:r>
              <a:rPr lang="fr-FR" b="1" i="0" u="none" strike="noStrike" dirty="0" err="1">
                <a:effectLst/>
                <a:latin typeface="Inter"/>
              </a:rPr>
              <a:t>literacy</a:t>
            </a:r>
            <a:r>
              <a:rPr lang="fr-FR" b="0" i="0" u="none" strike="noStrike" dirty="0">
                <a:effectLst/>
                <a:latin typeface="Inter"/>
              </a:rPr>
              <a:t>: To </a:t>
            </a:r>
            <a:r>
              <a:rPr lang="fr-FR" b="0" i="0" u="none" strike="noStrike" dirty="0" err="1">
                <a:effectLst/>
                <a:latin typeface="Inter"/>
              </a:rPr>
              <a:t>articulate</a:t>
            </a:r>
            <a:r>
              <a:rPr lang="fr-FR" b="0" i="0" u="none" strike="noStrike" dirty="0">
                <a:effectLst/>
                <a:latin typeface="Inter"/>
              </a:rPr>
              <a:t> information </a:t>
            </a:r>
            <a:r>
              <a:rPr lang="fr-FR" b="0" i="0" u="none" strike="noStrike" dirty="0" err="1">
                <a:effectLst/>
                <a:latin typeface="Inter"/>
              </a:rPr>
              <a:t>needs</a:t>
            </a:r>
            <a:r>
              <a:rPr lang="fr-FR" b="0" i="0" u="none" strike="noStrike" dirty="0">
                <a:effectLst/>
                <a:latin typeface="Inter"/>
              </a:rPr>
              <a:t>, to </a:t>
            </a:r>
            <a:r>
              <a:rPr lang="fr-FR" b="0" i="0" u="none" strike="noStrike" dirty="0" err="1">
                <a:effectLst/>
                <a:latin typeface="Inter"/>
              </a:rPr>
              <a:t>locate</a:t>
            </a:r>
            <a:r>
              <a:rPr lang="fr-FR" b="0" i="0" u="none" strike="noStrike" dirty="0">
                <a:effectLst/>
                <a:latin typeface="Inter"/>
              </a:rPr>
              <a:t> and </a:t>
            </a:r>
            <a:r>
              <a:rPr lang="fr-FR" b="0" i="0" u="none" strike="noStrike" dirty="0" err="1">
                <a:effectLst/>
                <a:latin typeface="Inter"/>
              </a:rPr>
              <a:t>retrieve</a:t>
            </a:r>
            <a:r>
              <a:rPr lang="fr-FR" b="0" i="0" u="none" strike="noStrike" dirty="0">
                <a:effectLst/>
                <a:latin typeface="Inter"/>
              </a:rPr>
              <a:t> digital data, information and content. To </a:t>
            </a:r>
            <a:r>
              <a:rPr lang="fr-FR" b="0" i="0" u="none" strike="noStrike" dirty="0" err="1">
                <a:effectLst/>
                <a:latin typeface="Inter"/>
              </a:rPr>
              <a:t>judge</a:t>
            </a:r>
            <a:r>
              <a:rPr lang="fr-FR" b="0" i="0" u="none" strike="noStrike" dirty="0">
                <a:effectLst/>
                <a:latin typeface="Inter"/>
              </a:rPr>
              <a:t> the relevance of the source and </a:t>
            </a:r>
            <a:r>
              <a:rPr lang="fr-FR" b="0" i="0" u="none" strike="noStrike" dirty="0" err="1">
                <a:effectLst/>
                <a:latin typeface="Inter"/>
              </a:rPr>
              <a:t>its</a:t>
            </a:r>
            <a:r>
              <a:rPr lang="fr-FR" b="0" i="0" u="none" strike="noStrike" dirty="0">
                <a:effectLst/>
                <a:latin typeface="Inter"/>
              </a:rPr>
              <a:t> content. To store, manage, and organise digital data, information and content.</a:t>
            </a:r>
          </a:p>
          <a:p>
            <a:pPr algn="l">
              <a:buFont typeface="+mj-lt"/>
              <a:buAutoNum type="arabicPeriod"/>
            </a:pPr>
            <a:r>
              <a:rPr lang="fr-FR" b="1" i="0" u="none" strike="noStrike" dirty="0">
                <a:effectLst/>
                <a:latin typeface="Inter"/>
              </a:rPr>
              <a:t>Communication and collaboration</a:t>
            </a:r>
            <a:r>
              <a:rPr lang="fr-FR" b="0" i="0" u="none" strike="noStrike" dirty="0">
                <a:effectLst/>
                <a:latin typeface="Inter"/>
              </a:rPr>
              <a:t>: To </a:t>
            </a:r>
            <a:r>
              <a:rPr lang="fr-FR" b="0" i="0" u="none" strike="noStrike" dirty="0" err="1">
                <a:effectLst/>
                <a:latin typeface="Inter"/>
              </a:rPr>
              <a:t>interact</a:t>
            </a:r>
            <a:r>
              <a:rPr lang="fr-FR" b="0" i="0" u="none" strike="noStrike" dirty="0">
                <a:effectLst/>
                <a:latin typeface="Inter"/>
              </a:rPr>
              <a:t>, </a:t>
            </a:r>
            <a:r>
              <a:rPr lang="fr-FR" b="0" i="0" u="none" strike="noStrike" dirty="0" err="1">
                <a:effectLst/>
                <a:latin typeface="Inter"/>
              </a:rPr>
              <a:t>communicate</a:t>
            </a:r>
            <a:r>
              <a:rPr lang="fr-FR" b="0" i="0" u="none" strike="noStrike" dirty="0">
                <a:effectLst/>
                <a:latin typeface="Inter"/>
              </a:rPr>
              <a:t> and </a:t>
            </a:r>
            <a:r>
              <a:rPr lang="fr-FR" b="0" i="0" u="none" strike="noStrike" dirty="0" err="1">
                <a:effectLst/>
                <a:latin typeface="Inter"/>
              </a:rPr>
              <a:t>collaborate</a:t>
            </a:r>
            <a:r>
              <a:rPr lang="fr-FR" b="0" i="0" u="none" strike="noStrike" dirty="0">
                <a:effectLst/>
                <a:latin typeface="Inter"/>
              </a:rPr>
              <a:t> </a:t>
            </a:r>
            <a:r>
              <a:rPr lang="fr-FR" b="0" i="0" u="none" strike="noStrike" dirty="0" err="1">
                <a:effectLst/>
                <a:latin typeface="Inter"/>
              </a:rPr>
              <a:t>through</a:t>
            </a:r>
            <a:r>
              <a:rPr lang="fr-FR" b="0" i="0" u="none" strike="noStrike" dirty="0">
                <a:effectLst/>
                <a:latin typeface="Inter"/>
              </a:rPr>
              <a:t> digital technologies </a:t>
            </a:r>
            <a:r>
              <a:rPr lang="fr-FR" b="0" i="0" u="none" strike="noStrike" dirty="0" err="1">
                <a:effectLst/>
                <a:latin typeface="Inter"/>
              </a:rPr>
              <a:t>while</a:t>
            </a:r>
            <a:r>
              <a:rPr lang="fr-FR" b="0" i="0" u="none" strike="noStrike" dirty="0">
                <a:effectLst/>
                <a:latin typeface="Inter"/>
              </a:rPr>
              <a:t> </a:t>
            </a:r>
            <a:r>
              <a:rPr lang="fr-FR" b="0" i="0" u="none" strike="noStrike" dirty="0" err="1">
                <a:effectLst/>
                <a:latin typeface="Inter"/>
              </a:rPr>
              <a:t>being</a:t>
            </a:r>
            <a:r>
              <a:rPr lang="fr-FR" b="0" i="0" u="none" strike="noStrike" dirty="0">
                <a:effectLst/>
                <a:latin typeface="Inter"/>
              </a:rPr>
              <a:t> </a:t>
            </a:r>
            <a:r>
              <a:rPr lang="fr-FR" b="0" i="0" u="none" strike="noStrike" dirty="0" err="1">
                <a:effectLst/>
                <a:latin typeface="Inter"/>
              </a:rPr>
              <a:t>aware</a:t>
            </a:r>
            <a:r>
              <a:rPr lang="fr-FR" b="0" i="0" u="none" strike="noStrike" dirty="0">
                <a:effectLst/>
                <a:latin typeface="Inter"/>
              </a:rPr>
              <a:t> of cultural and </a:t>
            </a:r>
            <a:r>
              <a:rPr lang="fr-FR" b="0" i="0" u="none" strike="noStrike" dirty="0" err="1">
                <a:effectLst/>
                <a:latin typeface="Inter"/>
              </a:rPr>
              <a:t>generational</a:t>
            </a:r>
            <a:r>
              <a:rPr lang="fr-FR" b="0" i="0" u="none" strike="noStrike" dirty="0">
                <a:effectLst/>
                <a:latin typeface="Inter"/>
              </a:rPr>
              <a:t> </a:t>
            </a:r>
            <a:r>
              <a:rPr lang="fr-FR" b="0" i="0" u="none" strike="noStrike" dirty="0" err="1">
                <a:effectLst/>
                <a:latin typeface="Inter"/>
              </a:rPr>
              <a:t>diversity</a:t>
            </a:r>
            <a:r>
              <a:rPr lang="fr-FR" b="0" i="0" u="none" strike="noStrike" dirty="0">
                <a:effectLst/>
                <a:latin typeface="Inter"/>
              </a:rPr>
              <a:t>. To </a:t>
            </a:r>
            <a:r>
              <a:rPr lang="fr-FR" b="0" i="0" u="none" strike="noStrike" dirty="0" err="1">
                <a:effectLst/>
                <a:latin typeface="Inter"/>
              </a:rPr>
              <a:t>participate</a:t>
            </a:r>
            <a:r>
              <a:rPr lang="fr-FR" b="0" i="0" u="none" strike="noStrike" dirty="0">
                <a:effectLst/>
                <a:latin typeface="Inter"/>
              </a:rPr>
              <a:t> in society </a:t>
            </a:r>
            <a:r>
              <a:rPr lang="fr-FR" b="0" i="0" u="none" strike="noStrike" dirty="0" err="1">
                <a:effectLst/>
                <a:latin typeface="Inter"/>
              </a:rPr>
              <a:t>through</a:t>
            </a:r>
            <a:r>
              <a:rPr lang="fr-FR" b="0" i="0" u="none" strike="noStrike" dirty="0">
                <a:effectLst/>
                <a:latin typeface="Inter"/>
              </a:rPr>
              <a:t> public and </a:t>
            </a:r>
            <a:r>
              <a:rPr lang="fr-FR" b="0" i="0" u="none" strike="noStrike" dirty="0" err="1">
                <a:effectLst/>
                <a:latin typeface="Inter"/>
              </a:rPr>
              <a:t>private</a:t>
            </a:r>
            <a:r>
              <a:rPr lang="fr-FR" b="0" i="0" u="none" strike="noStrike" dirty="0">
                <a:effectLst/>
                <a:latin typeface="Inter"/>
              </a:rPr>
              <a:t> digital services and </a:t>
            </a:r>
            <a:r>
              <a:rPr lang="fr-FR" b="0" i="0" u="none" strike="noStrike" dirty="0" err="1">
                <a:effectLst/>
                <a:latin typeface="Inter"/>
              </a:rPr>
              <a:t>participatory</a:t>
            </a:r>
            <a:r>
              <a:rPr lang="fr-FR" b="0" i="0" u="none" strike="noStrike" dirty="0">
                <a:effectLst/>
                <a:latin typeface="Inter"/>
              </a:rPr>
              <a:t> </a:t>
            </a:r>
            <a:r>
              <a:rPr lang="fr-FR" b="0" i="0" u="none" strike="noStrike" dirty="0" err="1">
                <a:effectLst/>
                <a:latin typeface="Inter"/>
              </a:rPr>
              <a:t>citizenship</a:t>
            </a:r>
            <a:r>
              <a:rPr lang="fr-FR" b="0" i="0" u="none" strike="noStrike" dirty="0">
                <a:effectLst/>
                <a:latin typeface="Inter"/>
              </a:rPr>
              <a:t>. To manage </a:t>
            </a:r>
            <a:r>
              <a:rPr lang="fr-FR" b="0" i="0" u="none" strike="noStrike" dirty="0" err="1">
                <a:effectLst/>
                <a:latin typeface="Inter"/>
              </a:rPr>
              <a:t>one’s</a:t>
            </a:r>
            <a:r>
              <a:rPr lang="fr-FR" b="0" i="0" u="none" strike="noStrike" dirty="0">
                <a:effectLst/>
                <a:latin typeface="Inter"/>
              </a:rPr>
              <a:t> digital </a:t>
            </a:r>
            <a:r>
              <a:rPr lang="fr-FR" b="0" i="0" u="none" strike="noStrike" dirty="0" err="1">
                <a:effectLst/>
                <a:latin typeface="Inter"/>
              </a:rPr>
              <a:t>presence</a:t>
            </a:r>
            <a:r>
              <a:rPr lang="fr-FR" b="0" i="0" u="none" strike="noStrike" dirty="0">
                <a:effectLst/>
                <a:latin typeface="Inter"/>
              </a:rPr>
              <a:t>, </a:t>
            </a:r>
            <a:r>
              <a:rPr lang="fr-FR" b="0" i="0" u="none" strike="noStrike" dirty="0" err="1">
                <a:effectLst/>
                <a:latin typeface="Inter"/>
              </a:rPr>
              <a:t>identity</a:t>
            </a:r>
            <a:r>
              <a:rPr lang="fr-FR" b="0" i="0" u="none" strike="noStrike" dirty="0">
                <a:effectLst/>
                <a:latin typeface="Inter"/>
              </a:rPr>
              <a:t> and </a:t>
            </a:r>
            <a:r>
              <a:rPr lang="fr-FR" b="0" i="0" u="none" strike="noStrike" dirty="0" err="1">
                <a:effectLst/>
                <a:latin typeface="Inter"/>
              </a:rPr>
              <a:t>reputation</a:t>
            </a:r>
            <a:r>
              <a:rPr lang="fr-FR" b="0" i="0" u="none" strike="noStrike" dirty="0">
                <a:effectLst/>
                <a:latin typeface="Inter"/>
              </a:rPr>
              <a:t>.</a:t>
            </a:r>
          </a:p>
          <a:p>
            <a:pPr algn="l">
              <a:buFont typeface="+mj-lt"/>
              <a:buAutoNum type="arabicPeriod"/>
            </a:pPr>
            <a:r>
              <a:rPr lang="fr-FR" b="1" i="0" u="none" strike="noStrike" dirty="0">
                <a:effectLst/>
                <a:latin typeface="Inter"/>
              </a:rPr>
              <a:t>Digital content </a:t>
            </a:r>
            <a:r>
              <a:rPr lang="fr-FR" b="1" i="0" u="none" strike="noStrike" dirty="0" err="1">
                <a:effectLst/>
                <a:latin typeface="Inter"/>
              </a:rPr>
              <a:t>creation</a:t>
            </a:r>
            <a:r>
              <a:rPr lang="fr-FR" b="0" i="0" u="none" strike="noStrike" dirty="0">
                <a:effectLst/>
                <a:latin typeface="Inter"/>
              </a:rPr>
              <a:t>: To </a:t>
            </a:r>
            <a:r>
              <a:rPr lang="fr-FR" b="0" i="0" u="none" strike="noStrike" dirty="0" err="1">
                <a:effectLst/>
                <a:latin typeface="Inter"/>
              </a:rPr>
              <a:t>create</a:t>
            </a:r>
            <a:r>
              <a:rPr lang="fr-FR" b="0" i="0" u="none" strike="noStrike" dirty="0">
                <a:effectLst/>
                <a:latin typeface="Inter"/>
              </a:rPr>
              <a:t> and </a:t>
            </a:r>
            <a:r>
              <a:rPr lang="fr-FR" b="0" i="0" u="none" strike="noStrike" dirty="0" err="1">
                <a:effectLst/>
                <a:latin typeface="Inter"/>
              </a:rPr>
              <a:t>edit</a:t>
            </a:r>
            <a:r>
              <a:rPr lang="fr-FR" b="0" i="0" u="none" strike="noStrike" dirty="0">
                <a:effectLst/>
                <a:latin typeface="Inter"/>
              </a:rPr>
              <a:t> digital content To </a:t>
            </a:r>
            <a:r>
              <a:rPr lang="fr-FR" b="0" i="0" u="none" strike="noStrike" dirty="0" err="1">
                <a:effectLst/>
                <a:latin typeface="Inter"/>
              </a:rPr>
              <a:t>improve</a:t>
            </a:r>
            <a:r>
              <a:rPr lang="fr-FR" b="0" i="0" u="none" strike="noStrike" dirty="0">
                <a:effectLst/>
                <a:latin typeface="Inter"/>
              </a:rPr>
              <a:t> and </a:t>
            </a:r>
            <a:r>
              <a:rPr lang="fr-FR" b="0" i="0" u="none" strike="noStrike" dirty="0" err="1">
                <a:effectLst/>
                <a:latin typeface="Inter"/>
              </a:rPr>
              <a:t>integrate</a:t>
            </a:r>
            <a:r>
              <a:rPr lang="fr-FR" b="0" i="0" u="none" strike="noStrike" dirty="0">
                <a:effectLst/>
                <a:latin typeface="Inter"/>
              </a:rPr>
              <a:t> information and content </a:t>
            </a:r>
            <a:r>
              <a:rPr lang="fr-FR" b="0" i="0" u="none" strike="noStrike" dirty="0" err="1">
                <a:effectLst/>
                <a:latin typeface="Inter"/>
              </a:rPr>
              <a:t>into</a:t>
            </a:r>
            <a:r>
              <a:rPr lang="fr-FR" b="0" i="0" u="none" strike="noStrike" dirty="0">
                <a:effectLst/>
                <a:latin typeface="Inter"/>
              </a:rPr>
              <a:t> an </a:t>
            </a:r>
            <a:r>
              <a:rPr lang="fr-FR" b="0" i="0" u="none" strike="noStrike" dirty="0" err="1">
                <a:effectLst/>
                <a:latin typeface="Inter"/>
              </a:rPr>
              <a:t>existing</a:t>
            </a:r>
            <a:r>
              <a:rPr lang="fr-FR" b="0" i="0" u="none" strike="noStrike" dirty="0">
                <a:effectLst/>
                <a:latin typeface="Inter"/>
              </a:rPr>
              <a:t> body of </a:t>
            </a:r>
            <a:r>
              <a:rPr lang="fr-FR" b="0" i="0" u="none" strike="noStrike" dirty="0" err="1">
                <a:effectLst/>
                <a:latin typeface="Inter"/>
              </a:rPr>
              <a:t>knowledge</a:t>
            </a:r>
            <a:r>
              <a:rPr lang="fr-FR" b="0" i="0" u="none" strike="noStrike" dirty="0">
                <a:effectLst/>
                <a:latin typeface="Inter"/>
              </a:rPr>
              <a:t> </a:t>
            </a:r>
            <a:r>
              <a:rPr lang="fr-FR" b="0" i="0" u="none" strike="noStrike" dirty="0" err="1">
                <a:effectLst/>
                <a:latin typeface="Inter"/>
              </a:rPr>
              <a:t>while</a:t>
            </a:r>
            <a:r>
              <a:rPr lang="fr-FR" b="0" i="0" u="none" strike="noStrike" dirty="0">
                <a:effectLst/>
                <a:latin typeface="Inter"/>
              </a:rPr>
              <a:t> </a:t>
            </a:r>
            <a:r>
              <a:rPr lang="fr-FR" b="0" i="0" u="none" strike="noStrike" dirty="0" err="1">
                <a:effectLst/>
                <a:latin typeface="Inter"/>
              </a:rPr>
              <a:t>understanding</a:t>
            </a:r>
            <a:r>
              <a:rPr lang="fr-FR" b="0" i="0" u="none" strike="noStrike" dirty="0">
                <a:effectLst/>
                <a:latin typeface="Inter"/>
              </a:rPr>
              <a:t> how copyright and licences are to </a:t>
            </a:r>
            <a:r>
              <a:rPr lang="fr-FR" b="0" i="0" u="none" strike="noStrike" dirty="0" err="1">
                <a:effectLst/>
                <a:latin typeface="Inter"/>
              </a:rPr>
              <a:t>be</a:t>
            </a:r>
            <a:r>
              <a:rPr lang="fr-FR" b="0" i="0" u="none" strike="noStrike" dirty="0">
                <a:effectLst/>
                <a:latin typeface="Inter"/>
              </a:rPr>
              <a:t> </a:t>
            </a:r>
            <a:r>
              <a:rPr lang="fr-FR" b="0" i="0" u="none" strike="noStrike" dirty="0" err="1">
                <a:effectLst/>
                <a:latin typeface="Inter"/>
              </a:rPr>
              <a:t>applied</a:t>
            </a:r>
            <a:r>
              <a:rPr lang="fr-FR" b="0" i="0" u="none" strike="noStrike" dirty="0">
                <a:effectLst/>
                <a:latin typeface="Inter"/>
              </a:rPr>
              <a:t>. To know how to </a:t>
            </a:r>
            <a:r>
              <a:rPr lang="fr-FR" b="0" i="0" u="none" strike="noStrike" dirty="0" err="1">
                <a:effectLst/>
                <a:latin typeface="Inter"/>
              </a:rPr>
              <a:t>give</a:t>
            </a:r>
            <a:r>
              <a:rPr lang="fr-FR" b="0" i="0" u="none" strike="noStrike" dirty="0">
                <a:effectLst/>
                <a:latin typeface="Inter"/>
              </a:rPr>
              <a:t> </a:t>
            </a:r>
            <a:r>
              <a:rPr lang="fr-FR" b="0" i="0" u="none" strike="noStrike" dirty="0" err="1">
                <a:effectLst/>
                <a:latin typeface="Inter"/>
              </a:rPr>
              <a:t>understandable</a:t>
            </a:r>
            <a:r>
              <a:rPr lang="fr-FR" b="0" i="0" u="none" strike="noStrike" dirty="0">
                <a:effectLst/>
                <a:latin typeface="Inter"/>
              </a:rPr>
              <a:t> instructions for a computer system.</a:t>
            </a:r>
          </a:p>
          <a:p>
            <a:pPr algn="l">
              <a:buFont typeface="+mj-lt"/>
              <a:buAutoNum type="arabicPeriod"/>
            </a:pPr>
            <a:r>
              <a:rPr lang="fr-FR" b="1" i="0" u="none" strike="noStrike" dirty="0" err="1">
                <a:effectLst/>
                <a:latin typeface="Inter"/>
              </a:rPr>
              <a:t>Safety</a:t>
            </a:r>
            <a:r>
              <a:rPr lang="fr-FR" b="0" i="0" u="none" strike="noStrike" dirty="0">
                <a:effectLst/>
                <a:latin typeface="Inter"/>
              </a:rPr>
              <a:t>: To </a:t>
            </a:r>
            <a:r>
              <a:rPr lang="fr-FR" b="0" i="0" u="none" strike="noStrike" dirty="0" err="1">
                <a:effectLst/>
                <a:latin typeface="Inter"/>
              </a:rPr>
              <a:t>protect</a:t>
            </a:r>
            <a:r>
              <a:rPr lang="fr-FR" b="0" i="0" u="none" strike="noStrike" dirty="0">
                <a:effectLst/>
                <a:latin typeface="Inter"/>
              </a:rPr>
              <a:t> </a:t>
            </a:r>
            <a:r>
              <a:rPr lang="fr-FR" b="0" i="0" u="none" strike="noStrike" dirty="0" err="1">
                <a:effectLst/>
                <a:latin typeface="Inter"/>
              </a:rPr>
              <a:t>devices</a:t>
            </a:r>
            <a:r>
              <a:rPr lang="fr-FR" b="0" i="0" u="none" strike="noStrike" dirty="0">
                <a:effectLst/>
                <a:latin typeface="Inter"/>
              </a:rPr>
              <a:t>, content, </a:t>
            </a:r>
            <a:r>
              <a:rPr lang="fr-FR" b="0" i="0" u="none" strike="noStrike" dirty="0" err="1">
                <a:effectLst/>
                <a:latin typeface="Inter"/>
              </a:rPr>
              <a:t>personal</a:t>
            </a:r>
            <a:r>
              <a:rPr lang="fr-FR" b="0" i="0" u="none" strike="noStrike" dirty="0">
                <a:effectLst/>
                <a:latin typeface="Inter"/>
              </a:rPr>
              <a:t> data and </a:t>
            </a:r>
            <a:r>
              <a:rPr lang="fr-FR" b="0" i="0" u="none" strike="noStrike" dirty="0" err="1">
                <a:effectLst/>
                <a:latin typeface="Inter"/>
              </a:rPr>
              <a:t>privacy</a:t>
            </a:r>
            <a:r>
              <a:rPr lang="fr-FR" b="0" i="0" u="none" strike="noStrike" dirty="0">
                <a:effectLst/>
                <a:latin typeface="Inter"/>
              </a:rPr>
              <a:t> in digital </a:t>
            </a:r>
            <a:r>
              <a:rPr lang="fr-FR" b="0" i="0" u="none" strike="noStrike" dirty="0" err="1">
                <a:effectLst/>
                <a:latin typeface="Inter"/>
              </a:rPr>
              <a:t>environments</a:t>
            </a:r>
            <a:r>
              <a:rPr lang="fr-FR" b="0" i="0" u="none" strike="noStrike" dirty="0">
                <a:effectLst/>
                <a:latin typeface="Inter"/>
              </a:rPr>
              <a:t>. To </a:t>
            </a:r>
            <a:r>
              <a:rPr lang="fr-FR" b="0" i="0" u="none" strike="noStrike" dirty="0" err="1">
                <a:effectLst/>
                <a:latin typeface="Inter"/>
              </a:rPr>
              <a:t>protect</a:t>
            </a:r>
            <a:r>
              <a:rPr lang="fr-FR" b="0" i="0" u="none" strike="noStrike" dirty="0">
                <a:effectLst/>
                <a:latin typeface="Inter"/>
              </a:rPr>
              <a:t> </a:t>
            </a:r>
            <a:r>
              <a:rPr lang="fr-FR" b="0" i="0" u="none" strike="noStrike" dirty="0" err="1">
                <a:effectLst/>
                <a:latin typeface="Inter"/>
              </a:rPr>
              <a:t>physical</a:t>
            </a:r>
            <a:r>
              <a:rPr lang="fr-FR" b="0" i="0" u="none" strike="noStrike" dirty="0">
                <a:effectLst/>
                <a:latin typeface="Inter"/>
              </a:rPr>
              <a:t> and </a:t>
            </a:r>
            <a:r>
              <a:rPr lang="fr-FR" b="0" i="0" u="none" strike="noStrike" dirty="0" err="1">
                <a:effectLst/>
                <a:latin typeface="Inter"/>
              </a:rPr>
              <a:t>psychological</a:t>
            </a:r>
            <a:r>
              <a:rPr lang="fr-FR" b="0" i="0" u="none" strike="noStrike" dirty="0">
                <a:effectLst/>
                <a:latin typeface="Inter"/>
              </a:rPr>
              <a:t> </a:t>
            </a:r>
            <a:r>
              <a:rPr lang="fr-FR" b="0" i="0" u="none" strike="noStrike" dirty="0" err="1">
                <a:effectLst/>
                <a:latin typeface="Inter"/>
              </a:rPr>
              <a:t>health</a:t>
            </a:r>
            <a:r>
              <a:rPr lang="fr-FR" b="0" i="0" u="none" strike="noStrike" dirty="0">
                <a:effectLst/>
                <a:latin typeface="Inter"/>
              </a:rPr>
              <a:t>, and to </a:t>
            </a:r>
            <a:r>
              <a:rPr lang="fr-FR" b="0" i="0" u="none" strike="noStrike" dirty="0" err="1">
                <a:effectLst/>
                <a:latin typeface="Inter"/>
              </a:rPr>
              <a:t>be</a:t>
            </a:r>
            <a:r>
              <a:rPr lang="fr-FR" b="0" i="0" u="none" strike="noStrike" dirty="0">
                <a:effectLst/>
                <a:latin typeface="Inter"/>
              </a:rPr>
              <a:t> </a:t>
            </a:r>
            <a:r>
              <a:rPr lang="fr-FR" b="0" i="0" u="none" strike="noStrike" dirty="0" err="1">
                <a:effectLst/>
                <a:latin typeface="Inter"/>
              </a:rPr>
              <a:t>aware</a:t>
            </a:r>
            <a:r>
              <a:rPr lang="fr-FR" b="0" i="0" u="none" strike="noStrike" dirty="0">
                <a:effectLst/>
                <a:latin typeface="Inter"/>
              </a:rPr>
              <a:t> of digital technologies for social </a:t>
            </a:r>
            <a:r>
              <a:rPr lang="fr-FR" b="0" i="0" u="none" strike="noStrike" dirty="0" err="1">
                <a:effectLst/>
                <a:latin typeface="Inter"/>
              </a:rPr>
              <a:t>well-being</a:t>
            </a:r>
            <a:r>
              <a:rPr lang="fr-FR" b="0" i="0" u="none" strike="noStrike" dirty="0">
                <a:effectLst/>
                <a:latin typeface="Inter"/>
              </a:rPr>
              <a:t> and social inclusion. To </a:t>
            </a:r>
            <a:r>
              <a:rPr lang="fr-FR" b="0" i="0" u="none" strike="noStrike" dirty="0" err="1">
                <a:effectLst/>
                <a:latin typeface="Inter"/>
              </a:rPr>
              <a:t>be</a:t>
            </a:r>
            <a:r>
              <a:rPr lang="fr-FR" b="0" i="0" u="none" strike="noStrike" dirty="0">
                <a:effectLst/>
                <a:latin typeface="Inter"/>
              </a:rPr>
              <a:t> </a:t>
            </a:r>
            <a:r>
              <a:rPr lang="fr-FR" b="0" i="0" u="none" strike="noStrike" dirty="0" err="1">
                <a:effectLst/>
                <a:latin typeface="Inter"/>
              </a:rPr>
              <a:t>aware</a:t>
            </a:r>
            <a:r>
              <a:rPr lang="fr-FR" b="0" i="0" u="none" strike="noStrike" dirty="0">
                <a:effectLst/>
                <a:latin typeface="Inter"/>
              </a:rPr>
              <a:t> of the </a:t>
            </a:r>
            <a:r>
              <a:rPr lang="fr-FR" b="0" i="0" u="none" strike="noStrike" dirty="0" err="1">
                <a:effectLst/>
                <a:latin typeface="Inter"/>
              </a:rPr>
              <a:t>environmental</a:t>
            </a:r>
            <a:r>
              <a:rPr lang="fr-FR" b="0" i="0" u="none" strike="noStrike" dirty="0">
                <a:effectLst/>
                <a:latin typeface="Inter"/>
              </a:rPr>
              <a:t> impact of digital technologies and </a:t>
            </a:r>
            <a:r>
              <a:rPr lang="fr-FR" b="0" i="0" u="none" strike="noStrike" dirty="0" err="1">
                <a:effectLst/>
                <a:latin typeface="Inter"/>
              </a:rPr>
              <a:t>their</a:t>
            </a:r>
            <a:r>
              <a:rPr lang="fr-FR" b="0" i="0" u="none" strike="noStrike" dirty="0">
                <a:effectLst/>
                <a:latin typeface="Inter"/>
              </a:rPr>
              <a:t> use.</a:t>
            </a:r>
          </a:p>
          <a:p>
            <a:pPr algn="l">
              <a:buFont typeface="+mj-lt"/>
              <a:buAutoNum type="arabicPeriod"/>
            </a:pPr>
            <a:r>
              <a:rPr lang="fr-FR" b="1" i="0" u="none" strike="noStrike" dirty="0" err="1">
                <a:effectLst/>
                <a:latin typeface="Inter"/>
              </a:rPr>
              <a:t>Problem</a:t>
            </a:r>
            <a:r>
              <a:rPr lang="fr-FR" b="1" i="0" u="none" strike="noStrike" dirty="0">
                <a:effectLst/>
                <a:latin typeface="Inter"/>
              </a:rPr>
              <a:t> </a:t>
            </a:r>
            <a:r>
              <a:rPr lang="fr-FR" b="1" i="0" u="none" strike="noStrike" dirty="0" err="1">
                <a:effectLst/>
                <a:latin typeface="Inter"/>
              </a:rPr>
              <a:t>solving</a:t>
            </a:r>
            <a:r>
              <a:rPr lang="fr-FR" b="0" i="0" u="none" strike="noStrike" dirty="0">
                <a:effectLst/>
                <a:latin typeface="Inter"/>
              </a:rPr>
              <a:t>: To </a:t>
            </a:r>
            <a:r>
              <a:rPr lang="fr-FR" b="0" i="0" u="none" strike="noStrike" dirty="0" err="1">
                <a:effectLst/>
                <a:latin typeface="Inter"/>
              </a:rPr>
              <a:t>identify</a:t>
            </a:r>
            <a:r>
              <a:rPr lang="fr-FR" b="0" i="0" u="none" strike="noStrike" dirty="0">
                <a:effectLst/>
                <a:latin typeface="Inter"/>
              </a:rPr>
              <a:t> </a:t>
            </a:r>
            <a:r>
              <a:rPr lang="fr-FR" b="0" i="0" u="none" strike="noStrike" dirty="0" err="1">
                <a:effectLst/>
                <a:latin typeface="Inter"/>
              </a:rPr>
              <a:t>needs</a:t>
            </a:r>
            <a:r>
              <a:rPr lang="fr-FR" b="0" i="0" u="none" strike="noStrike" dirty="0">
                <a:effectLst/>
                <a:latin typeface="Inter"/>
              </a:rPr>
              <a:t> and </a:t>
            </a:r>
            <a:r>
              <a:rPr lang="fr-FR" b="0" i="0" u="none" strike="noStrike" dirty="0" err="1">
                <a:effectLst/>
                <a:latin typeface="Inter"/>
              </a:rPr>
              <a:t>problems</a:t>
            </a:r>
            <a:r>
              <a:rPr lang="fr-FR" b="0" i="0" u="none" strike="noStrike" dirty="0">
                <a:effectLst/>
                <a:latin typeface="Inter"/>
              </a:rPr>
              <a:t>, and to </a:t>
            </a:r>
            <a:r>
              <a:rPr lang="fr-FR" b="0" i="0" u="none" strike="noStrike" dirty="0" err="1">
                <a:effectLst/>
                <a:latin typeface="Inter"/>
              </a:rPr>
              <a:t>resolve</a:t>
            </a:r>
            <a:r>
              <a:rPr lang="fr-FR" b="0" i="0" u="none" strike="noStrike" dirty="0">
                <a:effectLst/>
                <a:latin typeface="Inter"/>
              </a:rPr>
              <a:t> </a:t>
            </a:r>
            <a:r>
              <a:rPr lang="fr-FR" b="0" i="0" u="none" strike="noStrike" dirty="0" err="1">
                <a:effectLst/>
                <a:latin typeface="Inter"/>
              </a:rPr>
              <a:t>conceptual</a:t>
            </a:r>
            <a:r>
              <a:rPr lang="fr-FR" b="0" i="0" u="none" strike="noStrike" dirty="0">
                <a:effectLst/>
                <a:latin typeface="Inter"/>
              </a:rPr>
              <a:t> </a:t>
            </a:r>
            <a:r>
              <a:rPr lang="fr-FR" b="0" i="0" u="none" strike="noStrike" dirty="0" err="1">
                <a:effectLst/>
                <a:latin typeface="Inter"/>
              </a:rPr>
              <a:t>problems</a:t>
            </a:r>
            <a:r>
              <a:rPr lang="fr-FR" b="0" i="0" u="none" strike="noStrike" dirty="0">
                <a:effectLst/>
                <a:latin typeface="Inter"/>
              </a:rPr>
              <a:t> and </a:t>
            </a:r>
            <a:r>
              <a:rPr lang="fr-FR" b="0" i="0" u="none" strike="noStrike" dirty="0" err="1">
                <a:effectLst/>
                <a:latin typeface="Inter"/>
              </a:rPr>
              <a:t>problem</a:t>
            </a:r>
            <a:r>
              <a:rPr lang="fr-FR" b="0" i="0" u="none" strike="noStrike" dirty="0">
                <a:effectLst/>
                <a:latin typeface="Inter"/>
              </a:rPr>
              <a:t> situations in digital </a:t>
            </a:r>
            <a:r>
              <a:rPr lang="fr-FR" b="0" i="0" u="none" strike="noStrike" dirty="0" err="1">
                <a:effectLst/>
                <a:latin typeface="Inter"/>
              </a:rPr>
              <a:t>environments</a:t>
            </a:r>
            <a:r>
              <a:rPr lang="fr-FR" b="0" i="0" u="none" strike="noStrike" dirty="0">
                <a:effectLst/>
                <a:latin typeface="Inter"/>
              </a:rPr>
              <a:t>. To use digital </a:t>
            </a:r>
            <a:r>
              <a:rPr lang="fr-FR" b="0" i="0" u="none" strike="noStrike" dirty="0" err="1">
                <a:effectLst/>
                <a:latin typeface="Inter"/>
              </a:rPr>
              <a:t>tools</a:t>
            </a:r>
            <a:r>
              <a:rPr lang="fr-FR" b="0" i="0" u="none" strike="noStrike" dirty="0">
                <a:effectLst/>
                <a:latin typeface="Inter"/>
              </a:rPr>
              <a:t> to </a:t>
            </a:r>
            <a:r>
              <a:rPr lang="fr-FR" b="0" i="0" u="none" strike="noStrike" dirty="0" err="1">
                <a:effectLst/>
                <a:latin typeface="Inter"/>
              </a:rPr>
              <a:t>innovate</a:t>
            </a:r>
            <a:r>
              <a:rPr lang="fr-FR" b="0" i="0" u="none" strike="noStrike" dirty="0">
                <a:effectLst/>
                <a:latin typeface="Inter"/>
              </a:rPr>
              <a:t> </a:t>
            </a:r>
            <a:r>
              <a:rPr lang="fr-FR" b="0" i="0" u="none" strike="noStrike" dirty="0" err="1">
                <a:effectLst/>
                <a:latin typeface="Inter"/>
              </a:rPr>
              <a:t>processes</a:t>
            </a:r>
            <a:r>
              <a:rPr lang="fr-FR" b="0" i="0" u="none" strike="noStrike" dirty="0">
                <a:effectLst/>
                <a:latin typeface="Inter"/>
              </a:rPr>
              <a:t> and </a:t>
            </a:r>
            <a:r>
              <a:rPr lang="fr-FR" b="0" i="0" u="none" strike="noStrike" dirty="0" err="1">
                <a:effectLst/>
                <a:latin typeface="Inter"/>
              </a:rPr>
              <a:t>products</a:t>
            </a:r>
            <a:r>
              <a:rPr lang="fr-FR" b="0" i="0" u="none" strike="noStrike" dirty="0">
                <a:effectLst/>
                <a:latin typeface="Inter"/>
              </a:rPr>
              <a:t>. To </a:t>
            </a:r>
            <a:r>
              <a:rPr lang="fr-FR" b="0" i="0" u="none" strike="noStrike" dirty="0" err="1">
                <a:effectLst/>
                <a:latin typeface="Inter"/>
              </a:rPr>
              <a:t>keep</a:t>
            </a:r>
            <a:r>
              <a:rPr lang="fr-FR" b="0" i="0" u="none" strike="noStrike" dirty="0">
                <a:effectLst/>
                <a:latin typeface="Inter"/>
              </a:rPr>
              <a:t> up-to-date </a:t>
            </a:r>
            <a:r>
              <a:rPr lang="fr-FR" b="0" i="0" u="none" strike="noStrike" dirty="0" err="1">
                <a:effectLst/>
                <a:latin typeface="Inter"/>
              </a:rPr>
              <a:t>with</a:t>
            </a:r>
            <a:r>
              <a:rPr lang="fr-FR" b="0" i="0" u="none" strike="noStrike" dirty="0">
                <a:effectLst/>
                <a:latin typeface="Inter"/>
              </a:rPr>
              <a:t> the digital </a:t>
            </a:r>
            <a:r>
              <a:rPr lang="fr-FR" b="0" i="0" u="none" strike="noStrike" dirty="0" err="1">
                <a:effectLst/>
                <a:latin typeface="Inter"/>
              </a:rPr>
              <a:t>evolution</a:t>
            </a:r>
            <a:r>
              <a:rPr lang="fr-FR" b="0" i="0" u="none" strike="noStrike" dirty="0">
                <a:effectLst/>
                <a:latin typeface="Inter"/>
              </a:rPr>
              <a:t>.</a:t>
            </a:r>
          </a:p>
          <a:p>
            <a:endParaRPr lang="fr-FR" dirty="0"/>
          </a:p>
          <a:p>
            <a:r>
              <a:rPr lang="fr-FR" dirty="0"/>
              <a:t>https://</a:t>
            </a:r>
            <a:r>
              <a:rPr lang="fr-FR" dirty="0" err="1"/>
              <a:t>reports.weforum.org</a:t>
            </a:r>
            <a:r>
              <a:rPr lang="fr-FR" dirty="0"/>
              <a:t>/docs/WEF_Future_of_Jobs_Report_2025.pdf</a:t>
            </a:r>
          </a:p>
          <a:p>
            <a:endParaRPr lang="fr-FR" dirty="0"/>
          </a:p>
        </p:txBody>
      </p:sp>
      <p:sp>
        <p:nvSpPr>
          <p:cNvPr id="4" name="Espace réservé du numéro de diapositive 3"/>
          <p:cNvSpPr>
            <a:spLocks noGrp="1"/>
          </p:cNvSpPr>
          <p:nvPr>
            <p:ph type="sldNum" sz="quarter" idx="5"/>
          </p:nvPr>
        </p:nvSpPr>
        <p:spPr/>
        <p:txBody>
          <a:bodyPr/>
          <a:lstStyle/>
          <a:p>
            <a:fld id="{02100AD4-A38A-41DB-8DB5-290BE48C0EFB}" type="slidenum">
              <a:rPr lang="fr-FR" smtClean="0"/>
              <a:t>3</a:t>
            </a:fld>
            <a:endParaRPr lang="fr-FR"/>
          </a:p>
        </p:txBody>
      </p:sp>
    </p:spTree>
    <p:extLst>
      <p:ext uri="{BB962C8B-B14F-4D97-AF65-F5344CB8AC3E}">
        <p14:creationId xmlns:p14="http://schemas.microsoft.com/office/powerpoint/2010/main" val="1545747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2100AD4-A38A-41DB-8DB5-290BE48C0EFB}" type="slidenum">
              <a:rPr lang="fr-FR" smtClean="0"/>
              <a:t>4</a:t>
            </a:fld>
            <a:endParaRPr lang="fr-FR"/>
          </a:p>
        </p:txBody>
      </p:sp>
    </p:spTree>
    <p:extLst>
      <p:ext uri="{BB962C8B-B14F-4D97-AF65-F5344CB8AC3E}">
        <p14:creationId xmlns:p14="http://schemas.microsoft.com/office/powerpoint/2010/main" val="5505486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2100AD4-A38A-41DB-8DB5-290BE48C0EFB}" type="slidenum">
              <a:rPr lang="fr-FR" smtClean="0"/>
              <a:t>5</a:t>
            </a:fld>
            <a:endParaRPr lang="fr-FR"/>
          </a:p>
        </p:txBody>
      </p:sp>
    </p:spTree>
    <p:extLst>
      <p:ext uri="{BB962C8B-B14F-4D97-AF65-F5344CB8AC3E}">
        <p14:creationId xmlns:p14="http://schemas.microsoft.com/office/powerpoint/2010/main" val="1567750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2100AD4-A38A-41DB-8DB5-290BE48C0EFB}" type="slidenum">
              <a:rPr lang="fr-FR" smtClean="0"/>
              <a:t>6</a:t>
            </a:fld>
            <a:endParaRPr lang="fr-FR"/>
          </a:p>
        </p:txBody>
      </p:sp>
    </p:spTree>
    <p:extLst>
      <p:ext uri="{BB962C8B-B14F-4D97-AF65-F5344CB8AC3E}">
        <p14:creationId xmlns:p14="http://schemas.microsoft.com/office/powerpoint/2010/main" val="4142153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2100AD4-A38A-41DB-8DB5-290BE48C0EFB}" type="slidenum">
              <a:rPr lang="fr-FR" smtClean="0"/>
              <a:t>7</a:t>
            </a:fld>
            <a:endParaRPr lang="fr-FR"/>
          </a:p>
        </p:txBody>
      </p:sp>
    </p:spTree>
    <p:extLst>
      <p:ext uri="{BB962C8B-B14F-4D97-AF65-F5344CB8AC3E}">
        <p14:creationId xmlns:p14="http://schemas.microsoft.com/office/powerpoint/2010/main" val="96580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02100AD4-A38A-41DB-8DB5-290BE48C0EFB}" type="slidenum">
              <a:rPr lang="fr-FR" smtClean="0"/>
              <a:t>9</a:t>
            </a:fld>
            <a:endParaRPr lang="fr-FR"/>
          </a:p>
        </p:txBody>
      </p:sp>
    </p:spTree>
    <p:extLst>
      <p:ext uri="{BB962C8B-B14F-4D97-AF65-F5344CB8AC3E}">
        <p14:creationId xmlns:p14="http://schemas.microsoft.com/office/powerpoint/2010/main" val="25682784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8F60AD-BC99-CAE8-EC63-6907EFB056D1}"/>
            </a:ext>
          </a:extLst>
        </p:cNvPr>
        <p:cNvGrpSpPr/>
        <p:nvPr/>
      </p:nvGrpSpPr>
      <p:grpSpPr>
        <a:xfrm>
          <a:off x="0" y="0"/>
          <a:ext cx="0" cy="0"/>
          <a:chOff x="0" y="0"/>
          <a:chExt cx="0" cy="0"/>
        </a:xfrm>
      </p:grpSpPr>
      <p:sp>
        <p:nvSpPr>
          <p:cNvPr id="2" name="Espace réservé de l'image des diapositives 1">
            <a:extLst>
              <a:ext uri="{FF2B5EF4-FFF2-40B4-BE49-F238E27FC236}">
                <a16:creationId xmlns:a16="http://schemas.microsoft.com/office/drawing/2014/main" id="{FBBC326A-6798-8341-49E8-EF4985698A02}"/>
              </a:ext>
            </a:extLst>
          </p:cNvPr>
          <p:cNvSpPr>
            <a:spLocks noGrp="1" noRot="1" noChangeAspect="1"/>
          </p:cNvSpPr>
          <p:nvPr>
            <p:ph type="sldImg"/>
          </p:nvPr>
        </p:nvSpPr>
        <p:spPr/>
      </p:sp>
      <p:sp>
        <p:nvSpPr>
          <p:cNvPr id="3" name="Espace réservé des notes 2">
            <a:extLst>
              <a:ext uri="{FF2B5EF4-FFF2-40B4-BE49-F238E27FC236}">
                <a16:creationId xmlns:a16="http://schemas.microsoft.com/office/drawing/2014/main" id="{850AEFE6-AE6B-DC77-3402-CC2B8D1C321C}"/>
              </a:ext>
            </a:extLst>
          </p:cNvPr>
          <p:cNvSpPr>
            <a:spLocks noGrp="1"/>
          </p:cNvSpPr>
          <p:nvPr>
            <p:ph type="body" idx="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CC96B0DC-0A7D-6401-0555-64CF484F6FBB}"/>
              </a:ext>
            </a:extLst>
          </p:cNvPr>
          <p:cNvSpPr>
            <a:spLocks noGrp="1"/>
          </p:cNvSpPr>
          <p:nvPr>
            <p:ph type="sldNum" sz="quarter" idx="5"/>
          </p:nvPr>
        </p:nvSpPr>
        <p:spPr/>
        <p:txBody>
          <a:bodyPr/>
          <a:lstStyle/>
          <a:p>
            <a:fld id="{02100AD4-A38A-41DB-8DB5-290BE48C0EFB}" type="slidenum">
              <a:rPr lang="fr-FR" smtClean="0"/>
              <a:t>10</a:t>
            </a:fld>
            <a:endParaRPr lang="fr-FR"/>
          </a:p>
        </p:txBody>
      </p:sp>
    </p:spTree>
    <p:extLst>
      <p:ext uri="{BB962C8B-B14F-4D97-AF65-F5344CB8AC3E}">
        <p14:creationId xmlns:p14="http://schemas.microsoft.com/office/powerpoint/2010/main" val="30489092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err="1"/>
              <a:t>SciSummary</a:t>
            </a:r>
            <a:r>
              <a:rPr lang="fr-FR" dirty="0"/>
              <a:t> est un outil alimenté par l’intelligence artificielle conçu pour résumer rapidement des articles scientifiques individuels, en mettant en évidence les points clés et les résultats essentiels.</a:t>
            </a:r>
          </a:p>
          <a:p>
            <a:endParaRPr lang="fr-FR" dirty="0"/>
          </a:p>
          <a:p>
            <a:r>
              <a:rPr lang="fr-FR" dirty="0" err="1"/>
              <a:t>SciSummary</a:t>
            </a:r>
            <a:r>
              <a:rPr lang="fr-FR" dirty="0"/>
              <a:t>. (2025). AI </a:t>
            </a:r>
            <a:r>
              <a:rPr lang="fr-FR" dirty="0" err="1"/>
              <a:t>tool</a:t>
            </a:r>
            <a:r>
              <a:rPr lang="fr-FR" dirty="0"/>
              <a:t> for </a:t>
            </a:r>
            <a:r>
              <a:rPr lang="fr-FR" dirty="0" err="1"/>
              <a:t>summarizing</a:t>
            </a:r>
            <a:r>
              <a:rPr lang="fr-FR" dirty="0"/>
              <a:t> </a:t>
            </a:r>
            <a:r>
              <a:rPr lang="fr-FR" dirty="0" err="1"/>
              <a:t>individual</a:t>
            </a:r>
            <a:r>
              <a:rPr lang="fr-FR" dirty="0"/>
              <a:t> </a:t>
            </a:r>
            <a:r>
              <a:rPr lang="fr-FR" dirty="0" err="1"/>
              <a:t>research</a:t>
            </a:r>
            <a:r>
              <a:rPr lang="fr-FR" dirty="0"/>
              <a:t> </a:t>
            </a:r>
            <a:r>
              <a:rPr lang="fr-FR" dirty="0" err="1"/>
              <a:t>papers</a:t>
            </a:r>
            <a:r>
              <a:rPr lang="fr-FR" dirty="0"/>
              <a:t>. https://</a:t>
            </a:r>
            <a:r>
              <a:rPr lang="fr-FR" dirty="0" err="1"/>
              <a:t>scisummary.com</a:t>
            </a:r>
            <a:r>
              <a:rPr lang="fr-FR" dirty="0"/>
              <a:t>/</a:t>
            </a:r>
          </a:p>
          <a:p>
            <a:r>
              <a:rPr lang="fr-FR" dirty="0"/>
              <a:t>Consensus est une plateforme de recherche fondée sur l’IA qui permet d’interroger la littérature scientifique pour dégager un consensus sur des questions spécifiques, en fournissant des réponses synthétisées à partir de plusieurs études.</a:t>
            </a:r>
          </a:p>
          <a:p>
            <a:endParaRPr lang="fr-FR" dirty="0"/>
          </a:p>
          <a:p>
            <a:r>
              <a:rPr lang="fr-FR" dirty="0"/>
              <a:t>Consensus. (2025). </a:t>
            </a:r>
            <a:r>
              <a:rPr lang="fr-FR" dirty="0" err="1"/>
              <a:t>Search</a:t>
            </a:r>
            <a:r>
              <a:rPr lang="fr-FR" dirty="0"/>
              <a:t> engine for </a:t>
            </a:r>
            <a:r>
              <a:rPr lang="fr-FR" dirty="0" err="1"/>
              <a:t>scientific</a:t>
            </a:r>
            <a:r>
              <a:rPr lang="fr-FR" dirty="0"/>
              <a:t> consensus. https://</a:t>
            </a:r>
            <a:r>
              <a:rPr lang="fr-FR" dirty="0" err="1"/>
              <a:t>consensus.app</a:t>
            </a:r>
            <a:r>
              <a:rPr lang="fr-FR" dirty="0"/>
              <a:t>/</a:t>
            </a:r>
            <a:r>
              <a:rPr lang="fr-FR" dirty="0" err="1"/>
              <a:t>search</a:t>
            </a:r>
            <a:r>
              <a:rPr lang="fr-FR" dirty="0"/>
              <a:t>/</a:t>
            </a:r>
          </a:p>
          <a:p>
            <a:r>
              <a:rPr lang="fr-FR" dirty="0" err="1"/>
              <a:t>ResearchRabbit</a:t>
            </a:r>
            <a:r>
              <a:rPr lang="fr-FR" dirty="0"/>
              <a:t> permet une exploration visuelle et interactive de la littérature scientifique. Il facilite la découverte de nouveaux articles, la construction de graphes de citations et le suivi des tendances de recherche.</a:t>
            </a:r>
          </a:p>
          <a:p>
            <a:endParaRPr lang="fr-FR" dirty="0"/>
          </a:p>
          <a:p>
            <a:r>
              <a:rPr lang="fr-FR" dirty="0" err="1"/>
              <a:t>ResearchRabbit</a:t>
            </a:r>
            <a:r>
              <a:rPr lang="fr-FR" dirty="0"/>
              <a:t>. (2025). Visual </a:t>
            </a:r>
            <a:r>
              <a:rPr lang="fr-FR" dirty="0" err="1"/>
              <a:t>discovery</a:t>
            </a:r>
            <a:r>
              <a:rPr lang="fr-FR" dirty="0"/>
              <a:t> </a:t>
            </a:r>
            <a:r>
              <a:rPr lang="fr-FR" dirty="0" err="1"/>
              <a:t>tool</a:t>
            </a:r>
            <a:r>
              <a:rPr lang="fr-FR" dirty="0"/>
              <a:t> for </a:t>
            </a:r>
            <a:r>
              <a:rPr lang="fr-FR" dirty="0" err="1"/>
              <a:t>academic</a:t>
            </a:r>
            <a:r>
              <a:rPr lang="fr-FR" dirty="0"/>
              <a:t> </a:t>
            </a:r>
            <a:r>
              <a:rPr lang="fr-FR" dirty="0" err="1"/>
              <a:t>literature</a:t>
            </a:r>
            <a:r>
              <a:rPr lang="fr-FR" dirty="0"/>
              <a:t>. https://</a:t>
            </a:r>
            <a:r>
              <a:rPr lang="fr-FR" dirty="0" err="1"/>
              <a:t>researchrabbitapp.com</a:t>
            </a:r>
            <a:r>
              <a:rPr lang="fr-FR" dirty="0"/>
              <a:t>/home</a:t>
            </a:r>
          </a:p>
          <a:p>
            <a:r>
              <a:rPr lang="fr-FR" dirty="0" err="1"/>
              <a:t>Scispace</a:t>
            </a:r>
            <a:r>
              <a:rPr lang="fr-FR" dirty="0"/>
              <a:t> (anciennement </a:t>
            </a:r>
            <a:r>
              <a:rPr lang="fr-FR" dirty="0" err="1"/>
              <a:t>Typeset</a:t>
            </a:r>
            <a:r>
              <a:rPr lang="fr-FR" dirty="0"/>
              <a:t>) est une suite intégrée pour la recherche scientifique, incluant un moteur de recherche, un lecteur d’articles enrichi par l’IA, et des outils de collaboration pour les chercheurs.</a:t>
            </a:r>
          </a:p>
          <a:p>
            <a:endParaRPr lang="fr-FR" dirty="0"/>
          </a:p>
          <a:p>
            <a:r>
              <a:rPr lang="fr-FR" dirty="0" err="1"/>
              <a:t>Scispace</a:t>
            </a:r>
            <a:r>
              <a:rPr lang="fr-FR" dirty="0"/>
              <a:t>. (2025). All-in-one AI-</a:t>
            </a:r>
            <a:r>
              <a:rPr lang="fr-FR" dirty="0" err="1"/>
              <a:t>powered</a:t>
            </a:r>
            <a:r>
              <a:rPr lang="fr-FR" dirty="0"/>
              <a:t> </a:t>
            </a:r>
            <a:r>
              <a:rPr lang="fr-FR" dirty="0" err="1"/>
              <a:t>research</a:t>
            </a:r>
            <a:r>
              <a:rPr lang="fr-FR" dirty="0"/>
              <a:t> assistant. https://</a:t>
            </a:r>
            <a:r>
              <a:rPr lang="fr-FR" dirty="0" err="1"/>
              <a:t>typeset.io</a:t>
            </a:r>
            <a:r>
              <a:rPr lang="fr-FR" dirty="0"/>
              <a:t>/</a:t>
            </a:r>
          </a:p>
          <a:p>
            <a:r>
              <a:rPr lang="fr-FR" dirty="0" err="1"/>
              <a:t>Elicit</a:t>
            </a:r>
            <a:r>
              <a:rPr lang="fr-FR" dirty="0"/>
              <a:t> est un assistant de recherche par IA développé par </a:t>
            </a:r>
            <a:r>
              <a:rPr lang="fr-FR" dirty="0" err="1"/>
              <a:t>Ought</a:t>
            </a:r>
            <a:r>
              <a:rPr lang="fr-FR" dirty="0"/>
              <a:t>. Il permet de générer des synthèses multi-articles et de comparer les résultats d’études afin d’informer des décisions fondées sur les données probantes.</a:t>
            </a:r>
          </a:p>
          <a:p>
            <a:endParaRPr lang="fr-FR" dirty="0"/>
          </a:p>
          <a:p>
            <a:r>
              <a:rPr lang="fr-FR" dirty="0" err="1"/>
              <a:t>Elicit</a:t>
            </a:r>
            <a:r>
              <a:rPr lang="fr-FR" dirty="0"/>
              <a:t>. (2025). AI </a:t>
            </a:r>
            <a:r>
              <a:rPr lang="fr-FR" dirty="0" err="1"/>
              <a:t>tool</a:t>
            </a:r>
            <a:r>
              <a:rPr lang="fr-FR" dirty="0"/>
              <a:t> for multi-</a:t>
            </a:r>
            <a:r>
              <a:rPr lang="fr-FR" dirty="0" err="1"/>
              <a:t>paper</a:t>
            </a:r>
            <a:r>
              <a:rPr lang="fr-FR" dirty="0"/>
              <a:t> </a:t>
            </a:r>
            <a:r>
              <a:rPr lang="fr-FR" dirty="0" err="1"/>
              <a:t>summarization</a:t>
            </a:r>
            <a:r>
              <a:rPr lang="fr-FR" dirty="0"/>
              <a:t> and </a:t>
            </a:r>
            <a:r>
              <a:rPr lang="fr-FR" dirty="0" err="1"/>
              <a:t>evidence</a:t>
            </a:r>
            <a:r>
              <a:rPr lang="fr-FR" dirty="0"/>
              <a:t> </a:t>
            </a:r>
            <a:r>
              <a:rPr lang="fr-FR" dirty="0" err="1"/>
              <a:t>synthesis</a:t>
            </a:r>
            <a:r>
              <a:rPr lang="fr-FR" dirty="0"/>
              <a:t>. https://</a:t>
            </a:r>
            <a:r>
              <a:rPr lang="fr-FR" dirty="0" err="1"/>
              <a:t>elicit.com</a:t>
            </a:r>
            <a:r>
              <a:rPr lang="fr-FR" dirty="0"/>
              <a:t>/</a:t>
            </a:r>
            <a:r>
              <a:rPr lang="fr-FR" dirty="0" err="1"/>
              <a:t>welcome</a:t>
            </a:r>
            <a:endParaRPr lang="fr-FR" dirty="0"/>
          </a:p>
          <a:p>
            <a:r>
              <a:rPr lang="fr-FR" dirty="0" err="1"/>
              <a:t>Semantic</a:t>
            </a:r>
            <a:r>
              <a:rPr lang="fr-FR" dirty="0"/>
              <a:t> Scholar est une base de données gratuite alimentée par l’IA, développée par l’Allen Institute for AI, qui permet d’accéder à des millions d’articles scientifiques avec des fonctionnalités avancées de recherche et d’analyse.</a:t>
            </a:r>
          </a:p>
          <a:p>
            <a:endParaRPr lang="fr-FR" dirty="0"/>
          </a:p>
          <a:p>
            <a:r>
              <a:rPr lang="fr-FR" dirty="0" err="1"/>
              <a:t>Semantic</a:t>
            </a:r>
            <a:r>
              <a:rPr lang="fr-FR" dirty="0"/>
              <a:t> Scholar. (2025). AI-</a:t>
            </a:r>
            <a:r>
              <a:rPr lang="fr-FR" dirty="0" err="1"/>
              <a:t>powered</a:t>
            </a:r>
            <a:r>
              <a:rPr lang="fr-FR" dirty="0"/>
              <a:t> </a:t>
            </a:r>
            <a:r>
              <a:rPr lang="fr-FR" dirty="0" err="1"/>
              <a:t>academic</a:t>
            </a:r>
            <a:r>
              <a:rPr lang="fr-FR" dirty="0"/>
              <a:t> </a:t>
            </a:r>
            <a:r>
              <a:rPr lang="fr-FR" dirty="0" err="1"/>
              <a:t>search</a:t>
            </a:r>
            <a:r>
              <a:rPr lang="fr-FR" dirty="0"/>
              <a:t> engine. https://</a:t>
            </a:r>
            <a:r>
              <a:rPr lang="fr-FR" dirty="0" err="1"/>
              <a:t>www.semanticscholar.org</a:t>
            </a:r>
            <a:r>
              <a:rPr lang="fr-FR" dirty="0"/>
              <a:t>/</a:t>
            </a:r>
          </a:p>
        </p:txBody>
      </p:sp>
      <p:sp>
        <p:nvSpPr>
          <p:cNvPr id="4" name="Espace réservé du numéro de diapositive 3"/>
          <p:cNvSpPr>
            <a:spLocks noGrp="1"/>
          </p:cNvSpPr>
          <p:nvPr>
            <p:ph type="sldNum" sz="quarter" idx="5"/>
          </p:nvPr>
        </p:nvSpPr>
        <p:spPr/>
        <p:txBody>
          <a:bodyPr/>
          <a:lstStyle/>
          <a:p>
            <a:fld id="{02100AD4-A38A-41DB-8DB5-290BE48C0EFB}" type="slidenum">
              <a:rPr lang="fr-FR" smtClean="0"/>
              <a:t>11</a:t>
            </a:fld>
            <a:endParaRPr lang="fr-FR"/>
          </a:p>
        </p:txBody>
      </p:sp>
    </p:spTree>
    <p:extLst>
      <p:ext uri="{BB962C8B-B14F-4D97-AF65-F5344CB8AC3E}">
        <p14:creationId xmlns:p14="http://schemas.microsoft.com/office/powerpoint/2010/main" val="31586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E6D366E-C39A-112D-EE28-95B2C1572E8F}"/>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E2398E57-EE24-FB71-6C97-AEEC6D69311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85B6DAD-EF47-9D76-A46C-B09B9175B716}"/>
              </a:ext>
            </a:extLst>
          </p:cNvPr>
          <p:cNvSpPr>
            <a:spLocks noGrp="1"/>
          </p:cNvSpPr>
          <p:nvPr>
            <p:ph type="dt" sz="half" idx="10"/>
          </p:nvPr>
        </p:nvSpPr>
        <p:spPr/>
        <p:txBody>
          <a:bodyPr/>
          <a:lstStyle/>
          <a:p>
            <a:fld id="{604C9B48-7420-204D-B7F3-9FE5CE5A7616}" type="datetime1">
              <a:rPr lang="fr-FR" smtClean="0"/>
              <a:t>05/06/2025</a:t>
            </a:fld>
            <a:endParaRPr lang="fr-FR"/>
          </a:p>
        </p:txBody>
      </p:sp>
      <p:sp>
        <p:nvSpPr>
          <p:cNvPr id="5" name="Espace réservé du pied de page 4">
            <a:extLst>
              <a:ext uri="{FF2B5EF4-FFF2-40B4-BE49-F238E27FC236}">
                <a16:creationId xmlns:a16="http://schemas.microsoft.com/office/drawing/2014/main" id="{4BA13290-9B00-A311-3A9E-D402E92D7461}"/>
              </a:ext>
            </a:extLst>
          </p:cNvPr>
          <p:cNvSpPr>
            <a:spLocks noGrp="1"/>
          </p:cNvSpPr>
          <p:nvPr>
            <p:ph type="ftr" sz="quarter" idx="11"/>
          </p:nvPr>
        </p:nvSpPr>
        <p:spPr/>
        <p:txBody>
          <a:bodyPr/>
          <a:lstStyle/>
          <a:p>
            <a:r>
              <a:rPr lang="fr-FR"/>
              <a:t>P. Vareille &amp; V. Tibayrenc</a:t>
            </a:r>
          </a:p>
        </p:txBody>
      </p:sp>
      <p:sp>
        <p:nvSpPr>
          <p:cNvPr id="6" name="Espace réservé du numéro de diapositive 5">
            <a:extLst>
              <a:ext uri="{FF2B5EF4-FFF2-40B4-BE49-F238E27FC236}">
                <a16:creationId xmlns:a16="http://schemas.microsoft.com/office/drawing/2014/main" id="{9E853391-45F4-D122-0DE4-0AC0A6707D3E}"/>
              </a:ext>
            </a:extLst>
          </p:cNvPr>
          <p:cNvSpPr>
            <a:spLocks noGrp="1"/>
          </p:cNvSpPr>
          <p:nvPr>
            <p:ph type="sldNum" sz="quarter" idx="12"/>
          </p:nvPr>
        </p:nvSpPr>
        <p:spPr/>
        <p:txBody>
          <a:bodyPr/>
          <a:lstStyle/>
          <a:p>
            <a:fld id="{D04F1F48-0036-4748-9AE0-DD94C39804ED}" type="slidenum">
              <a:rPr lang="fr-FR" smtClean="0"/>
              <a:t>‹N°›</a:t>
            </a:fld>
            <a:endParaRPr lang="fr-FR"/>
          </a:p>
        </p:txBody>
      </p:sp>
    </p:spTree>
    <p:extLst>
      <p:ext uri="{BB962C8B-B14F-4D97-AF65-F5344CB8AC3E}">
        <p14:creationId xmlns:p14="http://schemas.microsoft.com/office/powerpoint/2010/main" val="27050149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5385DEB-8C7A-7D49-B975-3AB5E8CE46E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1C7A6A32-DE18-3BD8-2EE8-DE00F0D2CE10}"/>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EC4412A-BBB6-D57C-AE43-C59D52EF6E2D}"/>
              </a:ext>
            </a:extLst>
          </p:cNvPr>
          <p:cNvSpPr>
            <a:spLocks noGrp="1"/>
          </p:cNvSpPr>
          <p:nvPr>
            <p:ph type="dt" sz="half" idx="10"/>
          </p:nvPr>
        </p:nvSpPr>
        <p:spPr/>
        <p:txBody>
          <a:bodyPr/>
          <a:lstStyle/>
          <a:p>
            <a:fld id="{1C199A70-047F-8640-AB8A-84EC1209714F}" type="datetime1">
              <a:rPr lang="fr-FR" smtClean="0"/>
              <a:t>05/06/2025</a:t>
            </a:fld>
            <a:endParaRPr lang="fr-FR"/>
          </a:p>
        </p:txBody>
      </p:sp>
      <p:sp>
        <p:nvSpPr>
          <p:cNvPr id="5" name="Espace réservé du pied de page 4">
            <a:extLst>
              <a:ext uri="{FF2B5EF4-FFF2-40B4-BE49-F238E27FC236}">
                <a16:creationId xmlns:a16="http://schemas.microsoft.com/office/drawing/2014/main" id="{D15416AA-5341-99CA-8F8B-8455B549760F}"/>
              </a:ext>
            </a:extLst>
          </p:cNvPr>
          <p:cNvSpPr>
            <a:spLocks noGrp="1"/>
          </p:cNvSpPr>
          <p:nvPr>
            <p:ph type="ftr" sz="quarter" idx="11"/>
          </p:nvPr>
        </p:nvSpPr>
        <p:spPr/>
        <p:txBody>
          <a:bodyPr/>
          <a:lstStyle/>
          <a:p>
            <a:r>
              <a:rPr lang="fr-FR"/>
              <a:t>P. Vareille &amp; V. Tibayrenc</a:t>
            </a:r>
          </a:p>
        </p:txBody>
      </p:sp>
      <p:sp>
        <p:nvSpPr>
          <p:cNvPr id="6" name="Espace réservé du numéro de diapositive 5">
            <a:extLst>
              <a:ext uri="{FF2B5EF4-FFF2-40B4-BE49-F238E27FC236}">
                <a16:creationId xmlns:a16="http://schemas.microsoft.com/office/drawing/2014/main" id="{028F9446-F9F4-5A9A-B80D-7705A91D56FC}"/>
              </a:ext>
            </a:extLst>
          </p:cNvPr>
          <p:cNvSpPr>
            <a:spLocks noGrp="1"/>
          </p:cNvSpPr>
          <p:nvPr>
            <p:ph type="sldNum" sz="quarter" idx="12"/>
          </p:nvPr>
        </p:nvSpPr>
        <p:spPr/>
        <p:txBody>
          <a:bodyPr/>
          <a:lstStyle/>
          <a:p>
            <a:fld id="{D04F1F48-0036-4748-9AE0-DD94C39804ED}" type="slidenum">
              <a:rPr lang="fr-FR" smtClean="0"/>
              <a:t>‹N°›</a:t>
            </a:fld>
            <a:endParaRPr lang="fr-FR"/>
          </a:p>
        </p:txBody>
      </p:sp>
    </p:spTree>
    <p:extLst>
      <p:ext uri="{BB962C8B-B14F-4D97-AF65-F5344CB8AC3E}">
        <p14:creationId xmlns:p14="http://schemas.microsoft.com/office/powerpoint/2010/main" val="1289695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17055975-75C1-1439-076E-6A9D7997933F}"/>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2F59CA2-D7F6-BAE0-D6CA-A334532B1CB8}"/>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1849BEE-20C7-6563-339C-E55BEEECB9C6}"/>
              </a:ext>
            </a:extLst>
          </p:cNvPr>
          <p:cNvSpPr>
            <a:spLocks noGrp="1"/>
          </p:cNvSpPr>
          <p:nvPr>
            <p:ph type="dt" sz="half" idx="10"/>
          </p:nvPr>
        </p:nvSpPr>
        <p:spPr/>
        <p:txBody>
          <a:bodyPr/>
          <a:lstStyle/>
          <a:p>
            <a:fld id="{161EEAB9-3485-CB4D-9075-4440DA6EC59B}" type="datetime1">
              <a:rPr lang="fr-FR" smtClean="0"/>
              <a:t>05/06/2025</a:t>
            </a:fld>
            <a:endParaRPr lang="fr-FR"/>
          </a:p>
        </p:txBody>
      </p:sp>
      <p:sp>
        <p:nvSpPr>
          <p:cNvPr id="5" name="Espace réservé du pied de page 4">
            <a:extLst>
              <a:ext uri="{FF2B5EF4-FFF2-40B4-BE49-F238E27FC236}">
                <a16:creationId xmlns:a16="http://schemas.microsoft.com/office/drawing/2014/main" id="{6845BDF2-0C8F-233C-6A0B-30BD0CAE05CE}"/>
              </a:ext>
            </a:extLst>
          </p:cNvPr>
          <p:cNvSpPr>
            <a:spLocks noGrp="1"/>
          </p:cNvSpPr>
          <p:nvPr>
            <p:ph type="ftr" sz="quarter" idx="11"/>
          </p:nvPr>
        </p:nvSpPr>
        <p:spPr/>
        <p:txBody>
          <a:bodyPr/>
          <a:lstStyle/>
          <a:p>
            <a:r>
              <a:rPr lang="fr-FR"/>
              <a:t>P. Vareille &amp; V. Tibayrenc</a:t>
            </a:r>
          </a:p>
        </p:txBody>
      </p:sp>
      <p:sp>
        <p:nvSpPr>
          <p:cNvPr id="6" name="Espace réservé du numéro de diapositive 5">
            <a:extLst>
              <a:ext uri="{FF2B5EF4-FFF2-40B4-BE49-F238E27FC236}">
                <a16:creationId xmlns:a16="http://schemas.microsoft.com/office/drawing/2014/main" id="{3C323CA0-5ABB-1C73-F21D-275DAF2DB159}"/>
              </a:ext>
            </a:extLst>
          </p:cNvPr>
          <p:cNvSpPr>
            <a:spLocks noGrp="1"/>
          </p:cNvSpPr>
          <p:nvPr>
            <p:ph type="sldNum" sz="quarter" idx="12"/>
          </p:nvPr>
        </p:nvSpPr>
        <p:spPr/>
        <p:txBody>
          <a:bodyPr/>
          <a:lstStyle/>
          <a:p>
            <a:fld id="{D04F1F48-0036-4748-9AE0-DD94C39804ED}" type="slidenum">
              <a:rPr lang="fr-FR" smtClean="0"/>
              <a:t>‹N°›</a:t>
            </a:fld>
            <a:endParaRPr lang="fr-FR"/>
          </a:p>
        </p:txBody>
      </p:sp>
    </p:spTree>
    <p:extLst>
      <p:ext uri="{BB962C8B-B14F-4D97-AF65-F5344CB8AC3E}">
        <p14:creationId xmlns:p14="http://schemas.microsoft.com/office/powerpoint/2010/main" val="6407416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5CA85F-C0F8-36FC-5F75-E644C15725F7}"/>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F6FEFC74-3545-7E68-C142-B4CC0C94B12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F628AA8-9D26-5305-01C8-49914B4D7DB7}"/>
              </a:ext>
            </a:extLst>
          </p:cNvPr>
          <p:cNvSpPr>
            <a:spLocks noGrp="1"/>
          </p:cNvSpPr>
          <p:nvPr>
            <p:ph type="dt" sz="half" idx="10"/>
          </p:nvPr>
        </p:nvSpPr>
        <p:spPr/>
        <p:txBody>
          <a:bodyPr/>
          <a:lstStyle/>
          <a:p>
            <a:fld id="{00186CD5-B443-AC48-99D8-B8FF6A6004DC}" type="datetime1">
              <a:rPr lang="fr-FR" smtClean="0"/>
              <a:t>05/06/2025</a:t>
            </a:fld>
            <a:endParaRPr lang="fr-FR"/>
          </a:p>
        </p:txBody>
      </p:sp>
      <p:sp>
        <p:nvSpPr>
          <p:cNvPr id="5" name="Espace réservé du pied de page 4">
            <a:extLst>
              <a:ext uri="{FF2B5EF4-FFF2-40B4-BE49-F238E27FC236}">
                <a16:creationId xmlns:a16="http://schemas.microsoft.com/office/drawing/2014/main" id="{6FAB3021-C09E-1795-67F3-96C8BF0CE84E}"/>
              </a:ext>
            </a:extLst>
          </p:cNvPr>
          <p:cNvSpPr>
            <a:spLocks noGrp="1"/>
          </p:cNvSpPr>
          <p:nvPr>
            <p:ph type="ftr" sz="quarter" idx="11"/>
          </p:nvPr>
        </p:nvSpPr>
        <p:spPr/>
        <p:txBody>
          <a:bodyPr/>
          <a:lstStyle/>
          <a:p>
            <a:r>
              <a:rPr lang="fr-FR"/>
              <a:t>P. Vareille &amp; V. Tibayrenc</a:t>
            </a:r>
          </a:p>
        </p:txBody>
      </p:sp>
      <p:sp>
        <p:nvSpPr>
          <p:cNvPr id="6" name="Espace réservé du numéro de diapositive 5">
            <a:extLst>
              <a:ext uri="{FF2B5EF4-FFF2-40B4-BE49-F238E27FC236}">
                <a16:creationId xmlns:a16="http://schemas.microsoft.com/office/drawing/2014/main" id="{0840C295-4BFF-429E-1BFA-BFC139226C06}"/>
              </a:ext>
            </a:extLst>
          </p:cNvPr>
          <p:cNvSpPr>
            <a:spLocks noGrp="1"/>
          </p:cNvSpPr>
          <p:nvPr>
            <p:ph type="sldNum" sz="quarter" idx="12"/>
          </p:nvPr>
        </p:nvSpPr>
        <p:spPr/>
        <p:txBody>
          <a:bodyPr/>
          <a:lstStyle/>
          <a:p>
            <a:fld id="{D04F1F48-0036-4748-9AE0-DD94C39804ED}" type="slidenum">
              <a:rPr lang="fr-FR" smtClean="0"/>
              <a:t>‹N°›</a:t>
            </a:fld>
            <a:endParaRPr lang="fr-FR"/>
          </a:p>
        </p:txBody>
      </p:sp>
    </p:spTree>
    <p:extLst>
      <p:ext uri="{BB962C8B-B14F-4D97-AF65-F5344CB8AC3E}">
        <p14:creationId xmlns:p14="http://schemas.microsoft.com/office/powerpoint/2010/main" val="9662939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F12B15-6A1A-2AC0-743C-FB98EFB407F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CB95D5E8-16E2-C37B-6B00-E99625F099A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5A79CAB-A191-DD90-2612-78364465F131}"/>
              </a:ext>
            </a:extLst>
          </p:cNvPr>
          <p:cNvSpPr>
            <a:spLocks noGrp="1"/>
          </p:cNvSpPr>
          <p:nvPr>
            <p:ph type="dt" sz="half" idx="10"/>
          </p:nvPr>
        </p:nvSpPr>
        <p:spPr/>
        <p:txBody>
          <a:bodyPr/>
          <a:lstStyle/>
          <a:p>
            <a:fld id="{1389ACD5-2BEC-0B46-8DD7-D2E5609D13F8}" type="datetime1">
              <a:rPr lang="fr-FR" smtClean="0"/>
              <a:t>05/06/2025</a:t>
            </a:fld>
            <a:endParaRPr lang="fr-FR"/>
          </a:p>
        </p:txBody>
      </p:sp>
      <p:sp>
        <p:nvSpPr>
          <p:cNvPr id="5" name="Espace réservé du pied de page 4">
            <a:extLst>
              <a:ext uri="{FF2B5EF4-FFF2-40B4-BE49-F238E27FC236}">
                <a16:creationId xmlns:a16="http://schemas.microsoft.com/office/drawing/2014/main" id="{2D0F2E5D-AE7F-62FA-74B8-EC89867494BC}"/>
              </a:ext>
            </a:extLst>
          </p:cNvPr>
          <p:cNvSpPr>
            <a:spLocks noGrp="1"/>
          </p:cNvSpPr>
          <p:nvPr>
            <p:ph type="ftr" sz="quarter" idx="11"/>
          </p:nvPr>
        </p:nvSpPr>
        <p:spPr/>
        <p:txBody>
          <a:bodyPr/>
          <a:lstStyle/>
          <a:p>
            <a:r>
              <a:rPr lang="fr-FR"/>
              <a:t>P. Vareille &amp; V. Tibayrenc</a:t>
            </a:r>
          </a:p>
        </p:txBody>
      </p:sp>
      <p:sp>
        <p:nvSpPr>
          <p:cNvPr id="6" name="Espace réservé du numéro de diapositive 5">
            <a:extLst>
              <a:ext uri="{FF2B5EF4-FFF2-40B4-BE49-F238E27FC236}">
                <a16:creationId xmlns:a16="http://schemas.microsoft.com/office/drawing/2014/main" id="{B9FDFFEC-792E-8EBE-EEC8-D5B305783820}"/>
              </a:ext>
            </a:extLst>
          </p:cNvPr>
          <p:cNvSpPr>
            <a:spLocks noGrp="1"/>
          </p:cNvSpPr>
          <p:nvPr>
            <p:ph type="sldNum" sz="quarter" idx="12"/>
          </p:nvPr>
        </p:nvSpPr>
        <p:spPr/>
        <p:txBody>
          <a:bodyPr/>
          <a:lstStyle/>
          <a:p>
            <a:fld id="{D04F1F48-0036-4748-9AE0-DD94C39804ED}" type="slidenum">
              <a:rPr lang="fr-FR" smtClean="0"/>
              <a:t>‹N°›</a:t>
            </a:fld>
            <a:endParaRPr lang="fr-FR"/>
          </a:p>
        </p:txBody>
      </p:sp>
    </p:spTree>
    <p:extLst>
      <p:ext uri="{BB962C8B-B14F-4D97-AF65-F5344CB8AC3E}">
        <p14:creationId xmlns:p14="http://schemas.microsoft.com/office/powerpoint/2010/main" val="2361054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9D80626-2E23-16FE-A492-4237665DD2D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D84A3EB9-8897-2710-79C1-EFC1CAD4300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BB47D751-52D4-3469-56EA-2BED099E2581}"/>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DFA0904F-1490-D92C-6D37-69D91B312FA9}"/>
              </a:ext>
            </a:extLst>
          </p:cNvPr>
          <p:cNvSpPr>
            <a:spLocks noGrp="1"/>
          </p:cNvSpPr>
          <p:nvPr>
            <p:ph type="dt" sz="half" idx="10"/>
          </p:nvPr>
        </p:nvSpPr>
        <p:spPr/>
        <p:txBody>
          <a:bodyPr/>
          <a:lstStyle/>
          <a:p>
            <a:fld id="{AB3E6069-1DD1-1C40-A3F2-AC60F1F40B50}" type="datetime1">
              <a:rPr lang="fr-FR" smtClean="0"/>
              <a:t>05/06/2025</a:t>
            </a:fld>
            <a:endParaRPr lang="fr-FR"/>
          </a:p>
        </p:txBody>
      </p:sp>
      <p:sp>
        <p:nvSpPr>
          <p:cNvPr id="6" name="Espace réservé du pied de page 5">
            <a:extLst>
              <a:ext uri="{FF2B5EF4-FFF2-40B4-BE49-F238E27FC236}">
                <a16:creationId xmlns:a16="http://schemas.microsoft.com/office/drawing/2014/main" id="{DF8303DB-A475-F691-6386-3A7D8EE394EA}"/>
              </a:ext>
            </a:extLst>
          </p:cNvPr>
          <p:cNvSpPr>
            <a:spLocks noGrp="1"/>
          </p:cNvSpPr>
          <p:nvPr>
            <p:ph type="ftr" sz="quarter" idx="11"/>
          </p:nvPr>
        </p:nvSpPr>
        <p:spPr/>
        <p:txBody>
          <a:bodyPr/>
          <a:lstStyle/>
          <a:p>
            <a:r>
              <a:rPr lang="fr-FR"/>
              <a:t>P. Vareille &amp; V. Tibayrenc</a:t>
            </a:r>
          </a:p>
        </p:txBody>
      </p:sp>
      <p:sp>
        <p:nvSpPr>
          <p:cNvPr id="7" name="Espace réservé du numéro de diapositive 6">
            <a:extLst>
              <a:ext uri="{FF2B5EF4-FFF2-40B4-BE49-F238E27FC236}">
                <a16:creationId xmlns:a16="http://schemas.microsoft.com/office/drawing/2014/main" id="{61DC3D75-1713-DA4E-AE8F-B09DB265D635}"/>
              </a:ext>
            </a:extLst>
          </p:cNvPr>
          <p:cNvSpPr>
            <a:spLocks noGrp="1"/>
          </p:cNvSpPr>
          <p:nvPr>
            <p:ph type="sldNum" sz="quarter" idx="12"/>
          </p:nvPr>
        </p:nvSpPr>
        <p:spPr/>
        <p:txBody>
          <a:bodyPr/>
          <a:lstStyle/>
          <a:p>
            <a:fld id="{D04F1F48-0036-4748-9AE0-DD94C39804ED}" type="slidenum">
              <a:rPr lang="fr-FR" smtClean="0"/>
              <a:t>‹N°›</a:t>
            </a:fld>
            <a:endParaRPr lang="fr-FR"/>
          </a:p>
        </p:txBody>
      </p:sp>
    </p:spTree>
    <p:extLst>
      <p:ext uri="{BB962C8B-B14F-4D97-AF65-F5344CB8AC3E}">
        <p14:creationId xmlns:p14="http://schemas.microsoft.com/office/powerpoint/2010/main" val="106299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1C75146-0A1F-C5ED-0E05-4FAE0D3C5A7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85EA4580-6734-B8AC-D1C0-0EB077FF4F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87CF3F34-FB22-00E3-FE0C-AA318074C27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D03931FA-ADB0-249D-4532-8AB7080B86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035723E4-DA71-9E9C-8F6C-8D1D959CC2D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CBB184E9-3F1E-6EB7-B4CB-1E8DFD95A090}"/>
              </a:ext>
            </a:extLst>
          </p:cNvPr>
          <p:cNvSpPr>
            <a:spLocks noGrp="1"/>
          </p:cNvSpPr>
          <p:nvPr>
            <p:ph type="dt" sz="half" idx="10"/>
          </p:nvPr>
        </p:nvSpPr>
        <p:spPr/>
        <p:txBody>
          <a:bodyPr/>
          <a:lstStyle/>
          <a:p>
            <a:fld id="{CE9380AA-CFF0-784C-9D39-F7623CC79E80}" type="datetime1">
              <a:rPr lang="fr-FR" smtClean="0"/>
              <a:t>05/06/2025</a:t>
            </a:fld>
            <a:endParaRPr lang="fr-FR"/>
          </a:p>
        </p:txBody>
      </p:sp>
      <p:sp>
        <p:nvSpPr>
          <p:cNvPr id="8" name="Espace réservé du pied de page 7">
            <a:extLst>
              <a:ext uri="{FF2B5EF4-FFF2-40B4-BE49-F238E27FC236}">
                <a16:creationId xmlns:a16="http://schemas.microsoft.com/office/drawing/2014/main" id="{0CF0D119-BC5B-ADE9-4606-365E86C1A937}"/>
              </a:ext>
            </a:extLst>
          </p:cNvPr>
          <p:cNvSpPr>
            <a:spLocks noGrp="1"/>
          </p:cNvSpPr>
          <p:nvPr>
            <p:ph type="ftr" sz="quarter" idx="11"/>
          </p:nvPr>
        </p:nvSpPr>
        <p:spPr/>
        <p:txBody>
          <a:bodyPr/>
          <a:lstStyle/>
          <a:p>
            <a:r>
              <a:rPr lang="fr-FR"/>
              <a:t>P. Vareille &amp; V. Tibayrenc</a:t>
            </a:r>
          </a:p>
        </p:txBody>
      </p:sp>
      <p:sp>
        <p:nvSpPr>
          <p:cNvPr id="9" name="Espace réservé du numéro de diapositive 8">
            <a:extLst>
              <a:ext uri="{FF2B5EF4-FFF2-40B4-BE49-F238E27FC236}">
                <a16:creationId xmlns:a16="http://schemas.microsoft.com/office/drawing/2014/main" id="{75081C30-7F66-289F-017A-05A9EDA251A7}"/>
              </a:ext>
            </a:extLst>
          </p:cNvPr>
          <p:cNvSpPr>
            <a:spLocks noGrp="1"/>
          </p:cNvSpPr>
          <p:nvPr>
            <p:ph type="sldNum" sz="quarter" idx="12"/>
          </p:nvPr>
        </p:nvSpPr>
        <p:spPr/>
        <p:txBody>
          <a:bodyPr/>
          <a:lstStyle/>
          <a:p>
            <a:fld id="{D04F1F48-0036-4748-9AE0-DD94C39804ED}" type="slidenum">
              <a:rPr lang="fr-FR" smtClean="0"/>
              <a:t>‹N°›</a:t>
            </a:fld>
            <a:endParaRPr lang="fr-FR"/>
          </a:p>
        </p:txBody>
      </p:sp>
    </p:spTree>
    <p:extLst>
      <p:ext uri="{BB962C8B-B14F-4D97-AF65-F5344CB8AC3E}">
        <p14:creationId xmlns:p14="http://schemas.microsoft.com/office/powerpoint/2010/main" val="37176060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25493C-F808-9AC0-880F-B289C17C8F31}"/>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CBC8B3B-0558-191C-2D42-43B9A2633E36}"/>
              </a:ext>
            </a:extLst>
          </p:cNvPr>
          <p:cNvSpPr>
            <a:spLocks noGrp="1"/>
          </p:cNvSpPr>
          <p:nvPr>
            <p:ph type="dt" sz="half" idx="10"/>
          </p:nvPr>
        </p:nvSpPr>
        <p:spPr/>
        <p:txBody>
          <a:bodyPr/>
          <a:lstStyle/>
          <a:p>
            <a:fld id="{99830D83-57C0-294C-9D7C-309E36368E43}" type="datetime1">
              <a:rPr lang="fr-FR" smtClean="0"/>
              <a:t>05/06/2025</a:t>
            </a:fld>
            <a:endParaRPr lang="fr-FR"/>
          </a:p>
        </p:txBody>
      </p:sp>
      <p:sp>
        <p:nvSpPr>
          <p:cNvPr id="4" name="Espace réservé du pied de page 3">
            <a:extLst>
              <a:ext uri="{FF2B5EF4-FFF2-40B4-BE49-F238E27FC236}">
                <a16:creationId xmlns:a16="http://schemas.microsoft.com/office/drawing/2014/main" id="{291A358E-A260-3577-5643-647781C53F32}"/>
              </a:ext>
            </a:extLst>
          </p:cNvPr>
          <p:cNvSpPr>
            <a:spLocks noGrp="1"/>
          </p:cNvSpPr>
          <p:nvPr>
            <p:ph type="ftr" sz="quarter" idx="11"/>
          </p:nvPr>
        </p:nvSpPr>
        <p:spPr/>
        <p:txBody>
          <a:bodyPr/>
          <a:lstStyle/>
          <a:p>
            <a:r>
              <a:rPr lang="fr-FR"/>
              <a:t>P. Vareille &amp; V. Tibayrenc</a:t>
            </a:r>
          </a:p>
        </p:txBody>
      </p:sp>
      <p:sp>
        <p:nvSpPr>
          <p:cNvPr id="5" name="Espace réservé du numéro de diapositive 4">
            <a:extLst>
              <a:ext uri="{FF2B5EF4-FFF2-40B4-BE49-F238E27FC236}">
                <a16:creationId xmlns:a16="http://schemas.microsoft.com/office/drawing/2014/main" id="{75B2BCEE-A71A-809F-21DF-6B53937BACD2}"/>
              </a:ext>
            </a:extLst>
          </p:cNvPr>
          <p:cNvSpPr>
            <a:spLocks noGrp="1"/>
          </p:cNvSpPr>
          <p:nvPr>
            <p:ph type="sldNum" sz="quarter" idx="12"/>
          </p:nvPr>
        </p:nvSpPr>
        <p:spPr/>
        <p:txBody>
          <a:bodyPr/>
          <a:lstStyle/>
          <a:p>
            <a:fld id="{D04F1F48-0036-4748-9AE0-DD94C39804ED}" type="slidenum">
              <a:rPr lang="fr-FR" smtClean="0"/>
              <a:t>‹N°›</a:t>
            </a:fld>
            <a:endParaRPr lang="fr-FR"/>
          </a:p>
        </p:txBody>
      </p:sp>
    </p:spTree>
    <p:extLst>
      <p:ext uri="{BB962C8B-B14F-4D97-AF65-F5344CB8AC3E}">
        <p14:creationId xmlns:p14="http://schemas.microsoft.com/office/powerpoint/2010/main" val="3279907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FDC1605-2EDF-054A-98CD-6C6A8BFCC5C4}"/>
              </a:ext>
            </a:extLst>
          </p:cNvPr>
          <p:cNvSpPr>
            <a:spLocks noGrp="1"/>
          </p:cNvSpPr>
          <p:nvPr>
            <p:ph type="dt" sz="half" idx="10"/>
          </p:nvPr>
        </p:nvSpPr>
        <p:spPr/>
        <p:txBody>
          <a:bodyPr/>
          <a:lstStyle/>
          <a:p>
            <a:fld id="{5F1D7EEA-9486-D442-9B26-C9AF555452A4}" type="datetime1">
              <a:rPr lang="fr-FR" smtClean="0"/>
              <a:t>05/06/2025</a:t>
            </a:fld>
            <a:endParaRPr lang="fr-FR"/>
          </a:p>
        </p:txBody>
      </p:sp>
      <p:sp>
        <p:nvSpPr>
          <p:cNvPr id="3" name="Espace réservé du pied de page 2">
            <a:extLst>
              <a:ext uri="{FF2B5EF4-FFF2-40B4-BE49-F238E27FC236}">
                <a16:creationId xmlns:a16="http://schemas.microsoft.com/office/drawing/2014/main" id="{9B93EC16-1C16-346B-9EB6-D8E2E1DF251A}"/>
              </a:ext>
            </a:extLst>
          </p:cNvPr>
          <p:cNvSpPr>
            <a:spLocks noGrp="1"/>
          </p:cNvSpPr>
          <p:nvPr>
            <p:ph type="ftr" sz="quarter" idx="11"/>
          </p:nvPr>
        </p:nvSpPr>
        <p:spPr/>
        <p:txBody>
          <a:bodyPr/>
          <a:lstStyle/>
          <a:p>
            <a:r>
              <a:rPr lang="fr-FR"/>
              <a:t>P. Vareille &amp; V. Tibayrenc</a:t>
            </a:r>
          </a:p>
        </p:txBody>
      </p:sp>
      <p:sp>
        <p:nvSpPr>
          <p:cNvPr id="4" name="Espace réservé du numéro de diapositive 3">
            <a:extLst>
              <a:ext uri="{FF2B5EF4-FFF2-40B4-BE49-F238E27FC236}">
                <a16:creationId xmlns:a16="http://schemas.microsoft.com/office/drawing/2014/main" id="{FE62052D-A884-EC8F-765D-4B5C93A816BB}"/>
              </a:ext>
            </a:extLst>
          </p:cNvPr>
          <p:cNvSpPr>
            <a:spLocks noGrp="1"/>
          </p:cNvSpPr>
          <p:nvPr>
            <p:ph type="sldNum" sz="quarter" idx="12"/>
          </p:nvPr>
        </p:nvSpPr>
        <p:spPr/>
        <p:txBody>
          <a:bodyPr/>
          <a:lstStyle/>
          <a:p>
            <a:fld id="{D04F1F48-0036-4748-9AE0-DD94C39804ED}" type="slidenum">
              <a:rPr lang="fr-FR" smtClean="0"/>
              <a:t>‹N°›</a:t>
            </a:fld>
            <a:endParaRPr lang="fr-FR"/>
          </a:p>
        </p:txBody>
      </p:sp>
    </p:spTree>
    <p:extLst>
      <p:ext uri="{BB962C8B-B14F-4D97-AF65-F5344CB8AC3E}">
        <p14:creationId xmlns:p14="http://schemas.microsoft.com/office/powerpoint/2010/main" val="2082061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23FB228-5D6D-88AC-8A08-5CFE9BE6D65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38E6985A-BF99-521C-B8D8-E0E063F1DE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0F6AC21A-1F7E-EC01-B9C8-35F24A73774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6C68C4E3-50BE-5387-A147-1340B10CE221}"/>
              </a:ext>
            </a:extLst>
          </p:cNvPr>
          <p:cNvSpPr>
            <a:spLocks noGrp="1"/>
          </p:cNvSpPr>
          <p:nvPr>
            <p:ph type="dt" sz="half" idx="10"/>
          </p:nvPr>
        </p:nvSpPr>
        <p:spPr/>
        <p:txBody>
          <a:bodyPr/>
          <a:lstStyle/>
          <a:p>
            <a:fld id="{BB5CCD2C-093A-BF4E-88BD-CBC9BBD67B7A}" type="datetime1">
              <a:rPr lang="fr-FR" smtClean="0"/>
              <a:t>05/06/2025</a:t>
            </a:fld>
            <a:endParaRPr lang="fr-FR"/>
          </a:p>
        </p:txBody>
      </p:sp>
      <p:sp>
        <p:nvSpPr>
          <p:cNvPr id="6" name="Espace réservé du pied de page 5">
            <a:extLst>
              <a:ext uri="{FF2B5EF4-FFF2-40B4-BE49-F238E27FC236}">
                <a16:creationId xmlns:a16="http://schemas.microsoft.com/office/drawing/2014/main" id="{E9045B25-C04C-B0C5-1EBC-EB8CED06D894}"/>
              </a:ext>
            </a:extLst>
          </p:cNvPr>
          <p:cNvSpPr>
            <a:spLocks noGrp="1"/>
          </p:cNvSpPr>
          <p:nvPr>
            <p:ph type="ftr" sz="quarter" idx="11"/>
          </p:nvPr>
        </p:nvSpPr>
        <p:spPr/>
        <p:txBody>
          <a:bodyPr/>
          <a:lstStyle/>
          <a:p>
            <a:r>
              <a:rPr lang="fr-FR"/>
              <a:t>P. Vareille &amp; V. Tibayrenc</a:t>
            </a:r>
          </a:p>
        </p:txBody>
      </p:sp>
      <p:sp>
        <p:nvSpPr>
          <p:cNvPr id="7" name="Espace réservé du numéro de diapositive 6">
            <a:extLst>
              <a:ext uri="{FF2B5EF4-FFF2-40B4-BE49-F238E27FC236}">
                <a16:creationId xmlns:a16="http://schemas.microsoft.com/office/drawing/2014/main" id="{E3B42166-5667-CE1F-B19E-631AD530C96F}"/>
              </a:ext>
            </a:extLst>
          </p:cNvPr>
          <p:cNvSpPr>
            <a:spLocks noGrp="1"/>
          </p:cNvSpPr>
          <p:nvPr>
            <p:ph type="sldNum" sz="quarter" idx="12"/>
          </p:nvPr>
        </p:nvSpPr>
        <p:spPr/>
        <p:txBody>
          <a:bodyPr/>
          <a:lstStyle/>
          <a:p>
            <a:fld id="{D04F1F48-0036-4748-9AE0-DD94C39804ED}" type="slidenum">
              <a:rPr lang="fr-FR" smtClean="0"/>
              <a:t>‹N°›</a:t>
            </a:fld>
            <a:endParaRPr lang="fr-FR"/>
          </a:p>
        </p:txBody>
      </p:sp>
    </p:spTree>
    <p:extLst>
      <p:ext uri="{BB962C8B-B14F-4D97-AF65-F5344CB8AC3E}">
        <p14:creationId xmlns:p14="http://schemas.microsoft.com/office/powerpoint/2010/main" val="1827305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E933B4-6B3D-74E7-AE0C-CF6C880AEDB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C0B389B5-8F99-654C-3FC9-794AD2C773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EA2BFEC-568A-B3D8-E0E0-84C423FFDD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94007CB-5E87-6F80-84BC-E6D33A87FC10}"/>
              </a:ext>
            </a:extLst>
          </p:cNvPr>
          <p:cNvSpPr>
            <a:spLocks noGrp="1"/>
          </p:cNvSpPr>
          <p:nvPr>
            <p:ph type="dt" sz="half" idx="10"/>
          </p:nvPr>
        </p:nvSpPr>
        <p:spPr/>
        <p:txBody>
          <a:bodyPr/>
          <a:lstStyle/>
          <a:p>
            <a:fld id="{D476FE92-C3D1-BE45-B95E-E8AAA6C4E44D}" type="datetime1">
              <a:rPr lang="fr-FR" smtClean="0"/>
              <a:t>05/06/2025</a:t>
            </a:fld>
            <a:endParaRPr lang="fr-FR"/>
          </a:p>
        </p:txBody>
      </p:sp>
      <p:sp>
        <p:nvSpPr>
          <p:cNvPr id="6" name="Espace réservé du pied de page 5">
            <a:extLst>
              <a:ext uri="{FF2B5EF4-FFF2-40B4-BE49-F238E27FC236}">
                <a16:creationId xmlns:a16="http://schemas.microsoft.com/office/drawing/2014/main" id="{EBDA66A7-3599-7652-8611-C6129B16EB2B}"/>
              </a:ext>
            </a:extLst>
          </p:cNvPr>
          <p:cNvSpPr>
            <a:spLocks noGrp="1"/>
          </p:cNvSpPr>
          <p:nvPr>
            <p:ph type="ftr" sz="quarter" idx="11"/>
          </p:nvPr>
        </p:nvSpPr>
        <p:spPr/>
        <p:txBody>
          <a:bodyPr/>
          <a:lstStyle/>
          <a:p>
            <a:r>
              <a:rPr lang="fr-FR"/>
              <a:t>P. Vareille &amp; V. Tibayrenc</a:t>
            </a:r>
          </a:p>
        </p:txBody>
      </p:sp>
      <p:sp>
        <p:nvSpPr>
          <p:cNvPr id="7" name="Espace réservé du numéro de diapositive 6">
            <a:extLst>
              <a:ext uri="{FF2B5EF4-FFF2-40B4-BE49-F238E27FC236}">
                <a16:creationId xmlns:a16="http://schemas.microsoft.com/office/drawing/2014/main" id="{BEBA3FB8-CFD4-50FD-FA38-E3A74A924923}"/>
              </a:ext>
            </a:extLst>
          </p:cNvPr>
          <p:cNvSpPr>
            <a:spLocks noGrp="1"/>
          </p:cNvSpPr>
          <p:nvPr>
            <p:ph type="sldNum" sz="quarter" idx="12"/>
          </p:nvPr>
        </p:nvSpPr>
        <p:spPr/>
        <p:txBody>
          <a:bodyPr/>
          <a:lstStyle/>
          <a:p>
            <a:fld id="{D04F1F48-0036-4748-9AE0-DD94C39804ED}" type="slidenum">
              <a:rPr lang="fr-FR" smtClean="0"/>
              <a:t>‹N°›</a:t>
            </a:fld>
            <a:endParaRPr lang="fr-FR"/>
          </a:p>
        </p:txBody>
      </p:sp>
    </p:spTree>
    <p:extLst>
      <p:ext uri="{BB962C8B-B14F-4D97-AF65-F5344CB8AC3E}">
        <p14:creationId xmlns:p14="http://schemas.microsoft.com/office/powerpoint/2010/main" val="196292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18D6B3E-C71E-6002-8222-4C2822CEF6D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3E415443-2315-5E29-F3C9-1C692D27BE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2A3D5DD-EB77-D5FE-79B0-19973FDC779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6D678CA-B2B4-A940-B3D5-671A3619FE9F}" type="datetime1">
              <a:rPr lang="fr-FR" smtClean="0"/>
              <a:t>05/06/2025</a:t>
            </a:fld>
            <a:endParaRPr lang="fr-FR"/>
          </a:p>
        </p:txBody>
      </p:sp>
      <p:sp>
        <p:nvSpPr>
          <p:cNvPr id="5" name="Espace réservé du pied de page 4">
            <a:extLst>
              <a:ext uri="{FF2B5EF4-FFF2-40B4-BE49-F238E27FC236}">
                <a16:creationId xmlns:a16="http://schemas.microsoft.com/office/drawing/2014/main" id="{3543E4F3-DFFE-0251-E1D3-1CDE8FAD8A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r>
              <a:rPr lang="fr-FR"/>
              <a:t>P. Vareille &amp; V. Tibayrenc</a:t>
            </a:r>
          </a:p>
        </p:txBody>
      </p:sp>
      <p:sp>
        <p:nvSpPr>
          <p:cNvPr id="6" name="Espace réservé du numéro de diapositive 5">
            <a:extLst>
              <a:ext uri="{FF2B5EF4-FFF2-40B4-BE49-F238E27FC236}">
                <a16:creationId xmlns:a16="http://schemas.microsoft.com/office/drawing/2014/main" id="{93247E77-0D51-F14C-51FB-44AED37DDED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04F1F48-0036-4748-9AE0-DD94C39804ED}" type="slidenum">
              <a:rPr lang="fr-FR" smtClean="0"/>
              <a:t>‹N°›</a:t>
            </a:fld>
            <a:endParaRPr lang="fr-FR"/>
          </a:p>
        </p:txBody>
      </p:sp>
    </p:spTree>
    <p:extLst>
      <p:ext uri="{BB962C8B-B14F-4D97-AF65-F5344CB8AC3E}">
        <p14:creationId xmlns:p14="http://schemas.microsoft.com/office/powerpoint/2010/main" val="20338693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cisummary.com/" TargetMode="External"/><Relationship Id="rId7" Type="http://schemas.openxmlformats.org/officeDocument/2006/relationships/hyperlink" Target="https://www.semanticscholar.org/" TargetMode="External"/><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hyperlink" Target="https://elicit.com/welcome" TargetMode="External"/><Relationship Id="rId5" Type="http://schemas.openxmlformats.org/officeDocument/2006/relationships/hyperlink" Target="https://typeset.io/" TargetMode="External"/><Relationship Id="rId4" Type="http://schemas.openxmlformats.org/officeDocument/2006/relationships/hyperlink" Target="https://consensus.app/search/"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hyperlink" Target="file:///C:\Users\Pascale%20Vareille\Desktop\Dilemme_moral_Dhainaut_Da-Silva-Cachao_PETRA_GEII_GrpA.pdf"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hyperlink" Target="file:///C:\Users\Pascale%20Vareille\Desktop\BD_Serine_Jose.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moodle.iut-cachan.net/course/view.php?id=414"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1C27ED-CF45-1912-6EC7-F34D56753265}"/>
              </a:ext>
            </a:extLst>
          </p:cNvPr>
          <p:cNvSpPr>
            <a:spLocks noGrp="1"/>
          </p:cNvSpPr>
          <p:nvPr>
            <p:ph type="ctrTitle"/>
          </p:nvPr>
        </p:nvSpPr>
        <p:spPr/>
        <p:txBody>
          <a:bodyPr>
            <a:normAutofit/>
          </a:bodyPr>
          <a:lstStyle/>
          <a:p>
            <a:br>
              <a:rPr lang="fr-FR" dirty="0"/>
            </a:br>
            <a:endParaRPr lang="fr-FR" dirty="0"/>
          </a:p>
        </p:txBody>
      </p:sp>
      <p:sp>
        <p:nvSpPr>
          <p:cNvPr id="3" name="Sous-titre 2">
            <a:extLst>
              <a:ext uri="{FF2B5EF4-FFF2-40B4-BE49-F238E27FC236}">
                <a16:creationId xmlns:a16="http://schemas.microsoft.com/office/drawing/2014/main" id="{39F6BF5D-5A0D-6A04-7A6A-7B6C90E82C76}"/>
              </a:ext>
            </a:extLst>
          </p:cNvPr>
          <p:cNvSpPr>
            <a:spLocks noGrp="1"/>
          </p:cNvSpPr>
          <p:nvPr>
            <p:ph type="subTitle" idx="1"/>
          </p:nvPr>
        </p:nvSpPr>
        <p:spPr>
          <a:xfrm>
            <a:off x="1673122" y="2682082"/>
            <a:ext cx="9144000" cy="1655762"/>
          </a:xfrm>
        </p:spPr>
        <p:txBody>
          <a:bodyPr>
            <a:normAutofit fontScale="62500" lnSpcReduction="20000"/>
          </a:bodyPr>
          <a:lstStyle/>
          <a:p>
            <a:r>
              <a:rPr lang="fr-FR" sz="3800" dirty="0">
                <a:solidFill>
                  <a:srgbClr val="002060"/>
                </a:solidFill>
                <a:latin typeface="Calibri" panose="020F0502020204030204" pitchFamily="34" charset="0"/>
                <a:ea typeface="Calibri" panose="020F0502020204030204" pitchFamily="34" charset="0"/>
                <a:cs typeface="Calibri" panose="020F0502020204030204" pitchFamily="34" charset="0"/>
              </a:rPr>
              <a:t>IA générative : accompagner, enrichir et non remplacer</a:t>
            </a:r>
          </a:p>
          <a:p>
            <a:endParaRPr lang="fr-FR" sz="28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sz="2800" dirty="0">
                <a:solidFill>
                  <a:srgbClr val="002060"/>
                </a:solidFill>
                <a:latin typeface="Calibri" panose="020F0502020204030204" pitchFamily="34" charset="0"/>
                <a:ea typeface="Calibri" panose="020F0502020204030204" pitchFamily="34" charset="0"/>
                <a:cs typeface="Calibri" panose="020F0502020204030204" pitchFamily="34" charset="0"/>
              </a:rPr>
              <a:t>Pascale </a:t>
            </a:r>
            <a:r>
              <a:rPr lang="fr-FR" sz="2800" dirty="0" err="1">
                <a:solidFill>
                  <a:srgbClr val="002060"/>
                </a:solidFill>
                <a:latin typeface="Calibri" panose="020F0502020204030204" pitchFamily="34" charset="0"/>
                <a:ea typeface="Calibri" panose="020F0502020204030204" pitchFamily="34" charset="0"/>
                <a:cs typeface="Calibri" panose="020F0502020204030204" pitchFamily="34" charset="0"/>
              </a:rPr>
              <a:t>Vareille</a:t>
            </a:r>
            <a:r>
              <a:rPr lang="fr-FR" sz="2800" dirty="0">
                <a:solidFill>
                  <a:srgbClr val="002060"/>
                </a:solidFill>
                <a:latin typeface="Calibri" panose="020F0502020204030204" pitchFamily="34" charset="0"/>
                <a:ea typeface="Calibri" panose="020F0502020204030204" pitchFamily="34" charset="0"/>
                <a:cs typeface="Calibri" panose="020F0502020204030204" pitchFamily="34" charset="0"/>
              </a:rPr>
              <a:t> &amp; Véronique Tibayrenc</a:t>
            </a:r>
          </a:p>
          <a:p>
            <a:endParaRPr lang="fr-FR" sz="28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sz="2800" b="1" dirty="0">
                <a:solidFill>
                  <a:schemeClr val="accent2">
                    <a:lumMod val="60000"/>
                    <a:lumOff val="40000"/>
                  </a:schemeClr>
                </a:solidFill>
                <a:latin typeface="Calibri" panose="020F0502020204030204" pitchFamily="34" charset="0"/>
                <a:ea typeface="Calibri" panose="020F0502020204030204" pitchFamily="34" charset="0"/>
                <a:cs typeface="Calibri" panose="020F0502020204030204" pitchFamily="34" charset="0"/>
              </a:rPr>
              <a:t>Colloque </a:t>
            </a:r>
            <a:r>
              <a:rPr lang="fr-FR" sz="2800" b="1" dirty="0" err="1">
                <a:solidFill>
                  <a:schemeClr val="accent2">
                    <a:lumMod val="60000"/>
                    <a:lumOff val="40000"/>
                  </a:schemeClr>
                </a:solidFill>
                <a:latin typeface="Calibri" panose="020F0502020204030204" pitchFamily="34" charset="0"/>
                <a:ea typeface="Calibri" panose="020F0502020204030204" pitchFamily="34" charset="0"/>
                <a:cs typeface="Calibri" panose="020F0502020204030204" pitchFamily="34" charset="0"/>
              </a:rPr>
              <a:t>Geii</a:t>
            </a:r>
            <a:r>
              <a:rPr lang="fr-FR" sz="2800" b="1" dirty="0">
                <a:solidFill>
                  <a:schemeClr val="accent2">
                    <a:lumMod val="60000"/>
                    <a:lumOff val="40000"/>
                  </a:schemeClr>
                </a:solidFill>
                <a:latin typeface="Calibri" panose="020F0502020204030204" pitchFamily="34" charset="0"/>
                <a:ea typeface="Calibri" panose="020F0502020204030204" pitchFamily="34" charset="0"/>
                <a:cs typeface="Calibri" panose="020F0502020204030204" pitchFamily="34" charset="0"/>
              </a:rPr>
              <a:t> Toulouse 4-6 juin 2025</a:t>
            </a:r>
          </a:p>
          <a:p>
            <a:endParaRPr lang="fr-FR" sz="28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fr-FR" sz="28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fr-FR" sz="2800"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
        <p:nvSpPr>
          <p:cNvPr id="5" name="AutoShape 4">
            <a:extLst>
              <a:ext uri="{FF2B5EF4-FFF2-40B4-BE49-F238E27FC236}">
                <a16:creationId xmlns:a16="http://schemas.microsoft.com/office/drawing/2014/main" id="{D1B4B57B-2D15-5868-24A0-93FD76AF5E5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7" name="AutoShape 8">
            <a:extLst>
              <a:ext uri="{FF2B5EF4-FFF2-40B4-BE49-F238E27FC236}">
                <a16:creationId xmlns:a16="http://schemas.microsoft.com/office/drawing/2014/main" id="{7F8F097B-9F20-6779-72F1-95C0EBFFF72B}"/>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8" name="Image 7" descr="Une image contenant texte&#10;&#10;Description générée automatiquement">
            <a:extLst>
              <a:ext uri="{FF2B5EF4-FFF2-40B4-BE49-F238E27FC236}">
                <a16:creationId xmlns:a16="http://schemas.microsoft.com/office/drawing/2014/main" id="{58FACC06-8AFE-31F7-1812-3E79CFE9EE17}"/>
              </a:ext>
            </a:extLst>
          </p:cNvPr>
          <p:cNvPicPr/>
          <p:nvPr/>
        </p:nvPicPr>
        <p:blipFill>
          <a:blip r:embed="rId2">
            <a:extLst>
              <a:ext uri="{28A0092B-C50C-407E-A947-70E740481C1C}">
                <a14:useLocalDpi xmlns:a14="http://schemas.microsoft.com/office/drawing/2010/main" val="0"/>
              </a:ext>
            </a:extLst>
          </a:blip>
          <a:stretch>
            <a:fillRect/>
          </a:stretch>
        </p:blipFill>
        <p:spPr>
          <a:xfrm>
            <a:off x="449317" y="294483"/>
            <a:ext cx="2471683" cy="1229518"/>
          </a:xfrm>
          <a:prstGeom prst="rect">
            <a:avLst/>
          </a:prstGeom>
        </p:spPr>
      </p:pic>
    </p:spTree>
    <p:extLst>
      <p:ext uri="{BB962C8B-B14F-4D97-AF65-F5344CB8AC3E}">
        <p14:creationId xmlns:p14="http://schemas.microsoft.com/office/powerpoint/2010/main" val="40976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B60A37-1D98-B2DA-0323-6D2B70D7A256}"/>
            </a:ext>
          </a:extLst>
        </p:cNvPr>
        <p:cNvGrpSpPr/>
        <p:nvPr/>
      </p:nvGrpSpPr>
      <p:grpSpPr>
        <a:xfrm>
          <a:off x="0" y="0"/>
          <a:ext cx="0" cy="0"/>
          <a:chOff x="0" y="0"/>
          <a:chExt cx="0" cy="0"/>
        </a:xfrm>
      </p:grpSpPr>
      <p:sp>
        <p:nvSpPr>
          <p:cNvPr id="10" name="Espace réservé du pied de page 9">
            <a:extLst>
              <a:ext uri="{FF2B5EF4-FFF2-40B4-BE49-F238E27FC236}">
                <a16:creationId xmlns:a16="http://schemas.microsoft.com/office/drawing/2014/main" id="{AD351370-733D-1503-7DFC-DB2AD34F1938}"/>
              </a:ext>
            </a:extLst>
          </p:cNvPr>
          <p:cNvSpPr>
            <a:spLocks noGrp="1"/>
          </p:cNvSpPr>
          <p:nvPr>
            <p:ph type="ftr" sz="quarter" idx="11"/>
          </p:nvPr>
        </p:nvSpPr>
        <p:spPr/>
        <p:txBody>
          <a:bodyPr/>
          <a:lstStyle/>
          <a:p>
            <a:r>
              <a:rPr lang="fr-FR"/>
              <a:t>P. Vareille &amp; V. Tibayrenc</a:t>
            </a:r>
          </a:p>
        </p:txBody>
      </p:sp>
      <p:sp>
        <p:nvSpPr>
          <p:cNvPr id="11" name="Espace réservé du numéro de diapositive 10">
            <a:extLst>
              <a:ext uri="{FF2B5EF4-FFF2-40B4-BE49-F238E27FC236}">
                <a16:creationId xmlns:a16="http://schemas.microsoft.com/office/drawing/2014/main" id="{859B8419-7CEE-DE69-A139-F494C9C8B696}"/>
              </a:ext>
            </a:extLst>
          </p:cNvPr>
          <p:cNvSpPr>
            <a:spLocks noGrp="1"/>
          </p:cNvSpPr>
          <p:nvPr>
            <p:ph type="sldNum" sz="quarter" idx="12"/>
          </p:nvPr>
        </p:nvSpPr>
        <p:spPr/>
        <p:txBody>
          <a:bodyPr/>
          <a:lstStyle/>
          <a:p>
            <a:fld id="{D04F1F48-0036-4748-9AE0-DD94C39804ED}" type="slidenum">
              <a:rPr lang="fr-FR" smtClean="0"/>
              <a:t>10</a:t>
            </a:fld>
            <a:endParaRPr lang="fr-FR"/>
          </a:p>
        </p:txBody>
      </p:sp>
      <p:sp>
        <p:nvSpPr>
          <p:cNvPr id="4" name="ZoneTexte 3">
            <a:extLst>
              <a:ext uri="{FF2B5EF4-FFF2-40B4-BE49-F238E27FC236}">
                <a16:creationId xmlns:a16="http://schemas.microsoft.com/office/drawing/2014/main" id="{8EE2F353-C711-A17D-7526-B2FB6CA5D7D2}"/>
              </a:ext>
            </a:extLst>
          </p:cNvPr>
          <p:cNvSpPr txBox="1"/>
          <p:nvPr/>
        </p:nvSpPr>
        <p:spPr>
          <a:xfrm>
            <a:off x="2143760" y="1901931"/>
            <a:ext cx="11325006" cy="2492990"/>
          </a:xfrm>
          <a:prstGeom prst="rect">
            <a:avLst/>
          </a:prstGeom>
          <a:noFill/>
        </p:spPr>
        <p:txBody>
          <a:bodyPr wrap="square">
            <a:spAutoFit/>
          </a:bodyPr>
          <a:lstStyle/>
          <a:p>
            <a:r>
              <a:rPr lang="fr-FR"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 </a:t>
            </a:r>
          </a:p>
          <a:p>
            <a:r>
              <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rPr>
              <a:t>Accompagner à l’IA, d’accord</a:t>
            </a:r>
          </a:p>
          <a:p>
            <a:endParaRPr lang="fr-FR" sz="2400" dirty="0">
              <a:solidFill>
                <a:srgbClr val="C00000"/>
              </a:solidFill>
              <a:latin typeface="Calibri" panose="020F0502020204030204" pitchFamily="34" charset="0"/>
              <a:ea typeface="Calibri" panose="020F0502020204030204" pitchFamily="34" charset="0"/>
              <a:cs typeface="Calibri" panose="020F0502020204030204" pitchFamily="34" charset="0"/>
            </a:endParaRPr>
          </a:p>
          <a:p>
            <a:r>
              <a:rPr lang="fr-FR" sz="2400" dirty="0">
                <a:solidFill>
                  <a:srgbClr val="C00000"/>
                </a:solidFill>
                <a:latin typeface="Calibri" panose="020F0502020204030204" pitchFamily="34" charset="0"/>
                <a:ea typeface="Calibri" panose="020F0502020204030204" pitchFamily="34" charset="0"/>
                <a:cs typeface="Calibri" panose="020F0502020204030204" pitchFamily="34" charset="0"/>
              </a:rPr>
              <a:t>           Mais</a:t>
            </a:r>
            <a:r>
              <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rPr>
              <a:t>, revenir à une approche socratique </a:t>
            </a:r>
          </a:p>
          <a:p>
            <a:endPar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sz="2400" dirty="0">
                <a:solidFill>
                  <a:srgbClr val="C00000"/>
                </a:solidFill>
                <a:latin typeface="Calibri" panose="020F0502020204030204" pitchFamily="34" charset="0"/>
                <a:ea typeface="Calibri" panose="020F0502020204030204" pitchFamily="34" charset="0"/>
                <a:cs typeface="Calibri" panose="020F0502020204030204" pitchFamily="34" charset="0"/>
              </a:rPr>
              <a:t>et  </a:t>
            </a:r>
            <a:r>
              <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rPr>
              <a:t>au papier pour évaluer les compétences</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02192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97AAF0-B759-C615-CE25-14FF139E5B0E}"/>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82C403B0-B7A3-728B-8410-C19D057FA742}"/>
              </a:ext>
            </a:extLst>
          </p:cNvPr>
          <p:cNvSpPr>
            <a:spLocks noGrp="1"/>
          </p:cNvSpPr>
          <p:nvPr>
            <p:ph type="title"/>
          </p:nvPr>
        </p:nvSpPr>
        <p:spPr>
          <a:xfrm>
            <a:off x="1422400" y="376423"/>
            <a:ext cx="10369966" cy="716423"/>
          </a:xfrm>
        </p:spPr>
        <p:txBody>
          <a:bodyPr>
            <a:noAutofit/>
          </a:bodyPr>
          <a:lstStyle/>
          <a:p>
            <a:r>
              <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rPr>
              <a:t>Sitographie / Bibliographie</a:t>
            </a:r>
          </a:p>
        </p:txBody>
      </p:sp>
      <p:sp>
        <p:nvSpPr>
          <p:cNvPr id="10" name="Espace réservé du pied de page 9">
            <a:extLst>
              <a:ext uri="{FF2B5EF4-FFF2-40B4-BE49-F238E27FC236}">
                <a16:creationId xmlns:a16="http://schemas.microsoft.com/office/drawing/2014/main" id="{2D3BA432-7C1A-1E42-A1B3-475C874D1DB6}"/>
              </a:ext>
            </a:extLst>
          </p:cNvPr>
          <p:cNvSpPr>
            <a:spLocks noGrp="1"/>
          </p:cNvSpPr>
          <p:nvPr>
            <p:ph type="ftr" sz="quarter" idx="11"/>
          </p:nvPr>
        </p:nvSpPr>
        <p:spPr/>
        <p:txBody>
          <a:bodyPr/>
          <a:lstStyle/>
          <a:p>
            <a:r>
              <a:rPr lang="fr-FR"/>
              <a:t>P. Vareille &amp; V. Tibayrenc</a:t>
            </a:r>
          </a:p>
        </p:txBody>
      </p:sp>
      <p:sp>
        <p:nvSpPr>
          <p:cNvPr id="11" name="Espace réservé du numéro de diapositive 10">
            <a:extLst>
              <a:ext uri="{FF2B5EF4-FFF2-40B4-BE49-F238E27FC236}">
                <a16:creationId xmlns:a16="http://schemas.microsoft.com/office/drawing/2014/main" id="{DC1FBF99-1D2D-0196-5684-5073C45BE59E}"/>
              </a:ext>
            </a:extLst>
          </p:cNvPr>
          <p:cNvSpPr>
            <a:spLocks noGrp="1"/>
          </p:cNvSpPr>
          <p:nvPr>
            <p:ph type="sldNum" sz="quarter" idx="12"/>
          </p:nvPr>
        </p:nvSpPr>
        <p:spPr/>
        <p:txBody>
          <a:bodyPr/>
          <a:lstStyle/>
          <a:p>
            <a:fld id="{D04F1F48-0036-4748-9AE0-DD94C39804ED}" type="slidenum">
              <a:rPr lang="fr-FR" smtClean="0"/>
              <a:t>11</a:t>
            </a:fld>
            <a:endParaRPr lang="fr-FR"/>
          </a:p>
        </p:txBody>
      </p:sp>
      <p:sp>
        <p:nvSpPr>
          <p:cNvPr id="6" name="ZoneTexte 5">
            <a:extLst>
              <a:ext uri="{FF2B5EF4-FFF2-40B4-BE49-F238E27FC236}">
                <a16:creationId xmlns:a16="http://schemas.microsoft.com/office/drawing/2014/main" id="{BF8780D9-2298-AE4C-FA76-BC49BB93BA96}"/>
              </a:ext>
            </a:extLst>
          </p:cNvPr>
          <p:cNvSpPr txBox="1"/>
          <p:nvPr/>
        </p:nvSpPr>
        <p:spPr>
          <a:xfrm>
            <a:off x="759859" y="1308552"/>
            <a:ext cx="5336141" cy="4832092"/>
          </a:xfrm>
          <a:prstGeom prst="rect">
            <a:avLst/>
          </a:prstGeom>
          <a:noFill/>
        </p:spPr>
        <p:txBody>
          <a:bodyPr wrap="none" rtlCol="0">
            <a:spAutoFit/>
          </a:bodyPr>
          <a:lstStyle/>
          <a:p>
            <a:r>
              <a:rPr lang="fr-FR" sz="1600" dirty="0">
                <a:latin typeface="Calibri" panose="020F0502020204030204" pitchFamily="34" charset="0"/>
                <a:ea typeface="Calibri" panose="020F0502020204030204" pitchFamily="34" charset="0"/>
                <a:cs typeface="Calibri" panose="020F0502020204030204" pitchFamily="34" charset="0"/>
                <a:hlinkClick r:id="rId3"/>
              </a:rPr>
              <a:t>https://scisummary.com/</a:t>
            </a:r>
            <a:endParaRPr lang="fr-FR" sz="1600" dirty="0">
              <a:latin typeface="Calibri" panose="020F0502020204030204" pitchFamily="34" charset="0"/>
              <a:ea typeface="Calibri" panose="020F0502020204030204" pitchFamily="34" charset="0"/>
              <a:cs typeface="Calibri" panose="020F0502020204030204" pitchFamily="34" charset="0"/>
            </a:endParaRPr>
          </a:p>
          <a:p>
            <a:r>
              <a:rPr lang="fr-FR" sz="1600" dirty="0">
                <a:latin typeface="Calibri" panose="020F0502020204030204" pitchFamily="34" charset="0"/>
                <a:ea typeface="Calibri" panose="020F0502020204030204" pitchFamily="34" charset="0"/>
                <a:cs typeface="Calibri" panose="020F0502020204030204" pitchFamily="34" charset="0"/>
              </a:rPr>
              <a:t>AI </a:t>
            </a:r>
            <a:r>
              <a:rPr lang="fr-FR" sz="1600" dirty="0" err="1">
                <a:latin typeface="Calibri" panose="020F0502020204030204" pitchFamily="34" charset="0"/>
                <a:ea typeface="Calibri" panose="020F0502020204030204" pitchFamily="34" charset="0"/>
                <a:cs typeface="Calibri" panose="020F0502020204030204" pitchFamily="34" charset="0"/>
              </a:rPr>
              <a:t>tool</a:t>
            </a:r>
            <a:r>
              <a:rPr lang="fr-FR" sz="1600" dirty="0">
                <a:latin typeface="Calibri" panose="020F0502020204030204" pitchFamily="34" charset="0"/>
                <a:ea typeface="Calibri" panose="020F0502020204030204" pitchFamily="34" charset="0"/>
                <a:cs typeface="Calibri" panose="020F0502020204030204" pitchFamily="34" charset="0"/>
              </a:rPr>
              <a:t> for </a:t>
            </a:r>
            <a:r>
              <a:rPr lang="fr-FR" sz="1600" dirty="0" err="1">
                <a:latin typeface="Calibri" panose="020F0502020204030204" pitchFamily="34" charset="0"/>
                <a:ea typeface="Calibri" panose="020F0502020204030204" pitchFamily="34" charset="0"/>
                <a:cs typeface="Calibri" panose="020F0502020204030204" pitchFamily="34" charset="0"/>
              </a:rPr>
              <a:t>summarizing</a:t>
            </a:r>
            <a:r>
              <a:rPr lang="fr-FR" sz="1600" dirty="0">
                <a:latin typeface="Calibri" panose="020F0502020204030204" pitchFamily="34" charset="0"/>
                <a:ea typeface="Calibri" panose="020F0502020204030204" pitchFamily="34" charset="0"/>
                <a:cs typeface="Calibri" panose="020F0502020204030204" pitchFamily="34" charset="0"/>
              </a:rPr>
              <a:t> </a:t>
            </a:r>
            <a:r>
              <a:rPr lang="fr-FR" sz="1600" dirty="0" err="1">
                <a:latin typeface="Calibri" panose="020F0502020204030204" pitchFamily="34" charset="0"/>
                <a:ea typeface="Calibri" panose="020F0502020204030204" pitchFamily="34" charset="0"/>
                <a:cs typeface="Calibri" panose="020F0502020204030204" pitchFamily="34" charset="0"/>
              </a:rPr>
              <a:t>individual</a:t>
            </a:r>
            <a:r>
              <a:rPr lang="fr-FR" sz="1600" dirty="0">
                <a:latin typeface="Calibri" panose="020F0502020204030204" pitchFamily="34" charset="0"/>
                <a:ea typeface="Calibri" panose="020F0502020204030204" pitchFamily="34" charset="0"/>
                <a:cs typeface="Calibri" panose="020F0502020204030204" pitchFamily="34" charset="0"/>
              </a:rPr>
              <a:t> </a:t>
            </a:r>
            <a:r>
              <a:rPr lang="fr-FR" sz="1600" dirty="0" err="1">
                <a:latin typeface="Calibri" panose="020F0502020204030204" pitchFamily="34" charset="0"/>
                <a:ea typeface="Calibri" panose="020F0502020204030204" pitchFamily="34" charset="0"/>
                <a:cs typeface="Calibri" panose="020F0502020204030204" pitchFamily="34" charset="0"/>
              </a:rPr>
              <a:t>research</a:t>
            </a:r>
            <a:r>
              <a:rPr lang="fr-FR" sz="1600" dirty="0">
                <a:latin typeface="Calibri" panose="020F0502020204030204" pitchFamily="34" charset="0"/>
                <a:ea typeface="Calibri" panose="020F0502020204030204" pitchFamily="34" charset="0"/>
                <a:cs typeface="Calibri" panose="020F0502020204030204" pitchFamily="34" charset="0"/>
              </a:rPr>
              <a:t> </a:t>
            </a:r>
            <a:r>
              <a:rPr lang="fr-FR" sz="1600" dirty="0" err="1">
                <a:latin typeface="Calibri" panose="020F0502020204030204" pitchFamily="34" charset="0"/>
                <a:ea typeface="Calibri" panose="020F0502020204030204" pitchFamily="34" charset="0"/>
                <a:cs typeface="Calibri" panose="020F0502020204030204" pitchFamily="34" charset="0"/>
              </a:rPr>
              <a:t>papers</a:t>
            </a:r>
            <a:endParaRPr lang="fr-FR" sz="1600" dirty="0">
              <a:latin typeface="Calibri" panose="020F0502020204030204" pitchFamily="34" charset="0"/>
              <a:ea typeface="Calibri" panose="020F0502020204030204" pitchFamily="34" charset="0"/>
              <a:cs typeface="Calibri" panose="020F0502020204030204" pitchFamily="34" charset="0"/>
            </a:endParaRPr>
          </a:p>
          <a:p>
            <a:endParaRPr lang="fr-FR" sz="1600" dirty="0">
              <a:latin typeface="Calibri" panose="020F0502020204030204" pitchFamily="34" charset="0"/>
              <a:ea typeface="Calibri" panose="020F0502020204030204" pitchFamily="34" charset="0"/>
              <a:cs typeface="Calibri" panose="020F0502020204030204" pitchFamily="34" charset="0"/>
            </a:endParaRPr>
          </a:p>
          <a:p>
            <a:r>
              <a:rPr lang="fr-FR" sz="1600" dirty="0">
                <a:latin typeface="Calibri" panose="020F0502020204030204" pitchFamily="34" charset="0"/>
                <a:ea typeface="Calibri" panose="020F0502020204030204" pitchFamily="34" charset="0"/>
                <a:cs typeface="Calibri" panose="020F0502020204030204" pitchFamily="34" charset="0"/>
                <a:hlinkClick r:id="rId4"/>
              </a:rPr>
              <a:t>https://consensus.app/search/</a:t>
            </a:r>
            <a:endParaRPr lang="fr-FR" sz="1600" dirty="0">
              <a:latin typeface="Calibri" panose="020F0502020204030204" pitchFamily="34" charset="0"/>
              <a:ea typeface="Calibri" panose="020F0502020204030204" pitchFamily="34" charset="0"/>
              <a:cs typeface="Calibri" panose="020F0502020204030204" pitchFamily="34" charset="0"/>
            </a:endParaRPr>
          </a:p>
          <a:p>
            <a:r>
              <a:rPr lang="fr-FR" sz="1600" dirty="0" err="1">
                <a:latin typeface="Calibri" panose="020F0502020204030204" pitchFamily="34" charset="0"/>
                <a:ea typeface="Calibri" panose="020F0502020204030204" pitchFamily="34" charset="0"/>
                <a:cs typeface="Calibri" panose="020F0502020204030204" pitchFamily="34" charset="0"/>
              </a:rPr>
              <a:t>Search</a:t>
            </a:r>
            <a:r>
              <a:rPr lang="fr-FR" sz="1600" dirty="0">
                <a:latin typeface="Calibri" panose="020F0502020204030204" pitchFamily="34" charset="0"/>
                <a:ea typeface="Calibri" panose="020F0502020204030204" pitchFamily="34" charset="0"/>
                <a:cs typeface="Calibri" panose="020F0502020204030204" pitchFamily="34" charset="0"/>
              </a:rPr>
              <a:t> engine for </a:t>
            </a:r>
            <a:r>
              <a:rPr lang="fr-FR" sz="1600" dirty="0" err="1">
                <a:latin typeface="Calibri" panose="020F0502020204030204" pitchFamily="34" charset="0"/>
                <a:ea typeface="Calibri" panose="020F0502020204030204" pitchFamily="34" charset="0"/>
                <a:cs typeface="Calibri" panose="020F0502020204030204" pitchFamily="34" charset="0"/>
              </a:rPr>
              <a:t>scientific</a:t>
            </a:r>
            <a:r>
              <a:rPr lang="fr-FR" sz="1600" dirty="0">
                <a:latin typeface="Calibri" panose="020F0502020204030204" pitchFamily="34" charset="0"/>
                <a:ea typeface="Calibri" panose="020F0502020204030204" pitchFamily="34" charset="0"/>
                <a:cs typeface="Calibri" panose="020F0502020204030204" pitchFamily="34" charset="0"/>
              </a:rPr>
              <a:t> consensus</a:t>
            </a:r>
          </a:p>
          <a:p>
            <a:endParaRPr lang="fr-FR" sz="1600" dirty="0">
              <a:latin typeface="Calibri" panose="020F0502020204030204" pitchFamily="34" charset="0"/>
              <a:ea typeface="Calibri" panose="020F0502020204030204" pitchFamily="34" charset="0"/>
              <a:cs typeface="Calibri" panose="020F0502020204030204" pitchFamily="34" charset="0"/>
            </a:endParaRPr>
          </a:p>
          <a:p>
            <a:r>
              <a:rPr lang="fr-FR" sz="1600" dirty="0">
                <a:latin typeface="Calibri" panose="020F0502020204030204" pitchFamily="34" charset="0"/>
                <a:ea typeface="Calibri" panose="020F0502020204030204" pitchFamily="34" charset="0"/>
                <a:cs typeface="Calibri" panose="020F0502020204030204" pitchFamily="34" charset="0"/>
              </a:rPr>
              <a:t>https://</a:t>
            </a:r>
            <a:r>
              <a:rPr lang="fr-FR" sz="1600" dirty="0" err="1">
                <a:latin typeface="Calibri" panose="020F0502020204030204" pitchFamily="34" charset="0"/>
                <a:ea typeface="Calibri" panose="020F0502020204030204" pitchFamily="34" charset="0"/>
                <a:cs typeface="Calibri" panose="020F0502020204030204" pitchFamily="34" charset="0"/>
              </a:rPr>
              <a:t>researchrabbitapp.com</a:t>
            </a:r>
            <a:r>
              <a:rPr lang="fr-FR" sz="1600" dirty="0">
                <a:latin typeface="Calibri" panose="020F0502020204030204" pitchFamily="34" charset="0"/>
                <a:ea typeface="Calibri" panose="020F0502020204030204" pitchFamily="34" charset="0"/>
                <a:cs typeface="Calibri" panose="020F0502020204030204" pitchFamily="34" charset="0"/>
              </a:rPr>
              <a:t>/home</a:t>
            </a:r>
          </a:p>
          <a:p>
            <a:r>
              <a:rPr lang="fr-FR" sz="1600" dirty="0">
                <a:latin typeface="Calibri" panose="020F0502020204030204" pitchFamily="34" charset="0"/>
                <a:ea typeface="Calibri" panose="020F0502020204030204" pitchFamily="34" charset="0"/>
                <a:cs typeface="Calibri" panose="020F0502020204030204" pitchFamily="34" charset="0"/>
              </a:rPr>
              <a:t>Visual </a:t>
            </a:r>
            <a:r>
              <a:rPr lang="fr-FR" sz="1600" dirty="0" err="1">
                <a:latin typeface="Calibri" panose="020F0502020204030204" pitchFamily="34" charset="0"/>
                <a:ea typeface="Calibri" panose="020F0502020204030204" pitchFamily="34" charset="0"/>
                <a:cs typeface="Calibri" panose="020F0502020204030204" pitchFamily="34" charset="0"/>
              </a:rPr>
              <a:t>discovery</a:t>
            </a:r>
            <a:r>
              <a:rPr lang="fr-FR" sz="1600" dirty="0">
                <a:latin typeface="Calibri" panose="020F0502020204030204" pitchFamily="34" charset="0"/>
                <a:ea typeface="Calibri" panose="020F0502020204030204" pitchFamily="34" charset="0"/>
                <a:cs typeface="Calibri" panose="020F0502020204030204" pitchFamily="34" charset="0"/>
              </a:rPr>
              <a:t> </a:t>
            </a:r>
            <a:r>
              <a:rPr lang="fr-FR" sz="1600" dirty="0" err="1">
                <a:latin typeface="Calibri" panose="020F0502020204030204" pitchFamily="34" charset="0"/>
                <a:ea typeface="Calibri" panose="020F0502020204030204" pitchFamily="34" charset="0"/>
                <a:cs typeface="Calibri" panose="020F0502020204030204" pitchFamily="34" charset="0"/>
              </a:rPr>
              <a:t>tool</a:t>
            </a:r>
            <a:r>
              <a:rPr lang="fr-FR" sz="1600" dirty="0">
                <a:latin typeface="Calibri" panose="020F0502020204030204" pitchFamily="34" charset="0"/>
                <a:ea typeface="Calibri" panose="020F0502020204030204" pitchFamily="34" charset="0"/>
                <a:cs typeface="Calibri" panose="020F0502020204030204" pitchFamily="34" charset="0"/>
              </a:rPr>
              <a:t> for </a:t>
            </a:r>
            <a:r>
              <a:rPr lang="fr-FR" sz="1600" dirty="0" err="1">
                <a:latin typeface="Calibri" panose="020F0502020204030204" pitchFamily="34" charset="0"/>
                <a:ea typeface="Calibri" panose="020F0502020204030204" pitchFamily="34" charset="0"/>
                <a:cs typeface="Calibri" panose="020F0502020204030204" pitchFamily="34" charset="0"/>
              </a:rPr>
              <a:t>academic</a:t>
            </a:r>
            <a:r>
              <a:rPr lang="fr-FR" sz="1600" dirty="0">
                <a:latin typeface="Calibri" panose="020F0502020204030204" pitchFamily="34" charset="0"/>
                <a:ea typeface="Calibri" panose="020F0502020204030204" pitchFamily="34" charset="0"/>
                <a:cs typeface="Calibri" panose="020F0502020204030204" pitchFamily="34" charset="0"/>
              </a:rPr>
              <a:t> </a:t>
            </a:r>
            <a:r>
              <a:rPr lang="fr-FR" sz="1600" dirty="0" err="1">
                <a:latin typeface="Calibri" panose="020F0502020204030204" pitchFamily="34" charset="0"/>
                <a:ea typeface="Calibri" panose="020F0502020204030204" pitchFamily="34" charset="0"/>
                <a:cs typeface="Calibri" panose="020F0502020204030204" pitchFamily="34" charset="0"/>
              </a:rPr>
              <a:t>literature</a:t>
            </a:r>
            <a:endParaRPr lang="fr-FR" sz="1600" dirty="0">
              <a:latin typeface="Calibri" panose="020F0502020204030204" pitchFamily="34" charset="0"/>
              <a:ea typeface="Calibri" panose="020F0502020204030204" pitchFamily="34" charset="0"/>
              <a:cs typeface="Calibri" panose="020F0502020204030204" pitchFamily="34" charset="0"/>
            </a:endParaRPr>
          </a:p>
          <a:p>
            <a:endParaRPr lang="fr-FR" sz="1600" dirty="0">
              <a:latin typeface="Calibri" panose="020F0502020204030204" pitchFamily="34" charset="0"/>
              <a:ea typeface="Calibri" panose="020F0502020204030204" pitchFamily="34" charset="0"/>
              <a:cs typeface="Calibri" panose="020F0502020204030204" pitchFamily="34" charset="0"/>
            </a:endParaRPr>
          </a:p>
          <a:p>
            <a:r>
              <a:rPr lang="fr-FR" sz="1600" dirty="0">
                <a:latin typeface="Calibri" panose="020F0502020204030204" pitchFamily="34" charset="0"/>
                <a:ea typeface="Calibri" panose="020F0502020204030204" pitchFamily="34" charset="0"/>
                <a:cs typeface="Calibri" panose="020F0502020204030204" pitchFamily="34" charset="0"/>
                <a:hlinkClick r:id="rId5"/>
              </a:rPr>
              <a:t>https://typeset.io/</a:t>
            </a:r>
            <a:endParaRPr lang="fr-FR" sz="1600" dirty="0">
              <a:latin typeface="Calibri" panose="020F0502020204030204" pitchFamily="34" charset="0"/>
              <a:ea typeface="Calibri" panose="020F0502020204030204" pitchFamily="34" charset="0"/>
              <a:cs typeface="Calibri" panose="020F0502020204030204" pitchFamily="34" charset="0"/>
            </a:endParaRPr>
          </a:p>
          <a:p>
            <a:r>
              <a:rPr lang="fr-FR" sz="1600" dirty="0">
                <a:latin typeface="Calibri" panose="020F0502020204030204" pitchFamily="34" charset="0"/>
                <a:ea typeface="Calibri" panose="020F0502020204030204" pitchFamily="34" charset="0"/>
                <a:cs typeface="Calibri" panose="020F0502020204030204" pitchFamily="34" charset="0"/>
              </a:rPr>
              <a:t>All-in-one AI-</a:t>
            </a:r>
            <a:r>
              <a:rPr lang="fr-FR" sz="1600" dirty="0" err="1">
                <a:latin typeface="Calibri" panose="020F0502020204030204" pitchFamily="34" charset="0"/>
                <a:ea typeface="Calibri" panose="020F0502020204030204" pitchFamily="34" charset="0"/>
                <a:cs typeface="Calibri" panose="020F0502020204030204" pitchFamily="34" charset="0"/>
              </a:rPr>
              <a:t>powered</a:t>
            </a:r>
            <a:r>
              <a:rPr lang="fr-FR" sz="1600" dirty="0">
                <a:latin typeface="Calibri" panose="020F0502020204030204" pitchFamily="34" charset="0"/>
                <a:ea typeface="Calibri" panose="020F0502020204030204" pitchFamily="34" charset="0"/>
                <a:cs typeface="Calibri" panose="020F0502020204030204" pitchFamily="34" charset="0"/>
              </a:rPr>
              <a:t> </a:t>
            </a:r>
            <a:r>
              <a:rPr lang="fr-FR" sz="1600" dirty="0" err="1">
                <a:latin typeface="Calibri" panose="020F0502020204030204" pitchFamily="34" charset="0"/>
                <a:ea typeface="Calibri" panose="020F0502020204030204" pitchFamily="34" charset="0"/>
                <a:cs typeface="Calibri" panose="020F0502020204030204" pitchFamily="34" charset="0"/>
              </a:rPr>
              <a:t>research</a:t>
            </a:r>
            <a:r>
              <a:rPr lang="fr-FR" sz="1600" dirty="0">
                <a:latin typeface="Calibri" panose="020F0502020204030204" pitchFamily="34" charset="0"/>
                <a:ea typeface="Calibri" panose="020F0502020204030204" pitchFamily="34" charset="0"/>
                <a:cs typeface="Calibri" panose="020F0502020204030204" pitchFamily="34" charset="0"/>
              </a:rPr>
              <a:t> assistant</a:t>
            </a:r>
          </a:p>
          <a:p>
            <a:endParaRPr lang="fr-FR" sz="1600" dirty="0">
              <a:latin typeface="Calibri" panose="020F0502020204030204" pitchFamily="34" charset="0"/>
              <a:ea typeface="Calibri" panose="020F0502020204030204" pitchFamily="34" charset="0"/>
              <a:cs typeface="Calibri" panose="020F0502020204030204" pitchFamily="34" charset="0"/>
            </a:endParaRPr>
          </a:p>
          <a:p>
            <a:r>
              <a:rPr lang="fr-FR" sz="1600" dirty="0">
                <a:latin typeface="Calibri" panose="020F0502020204030204" pitchFamily="34" charset="0"/>
                <a:ea typeface="Calibri" panose="020F0502020204030204" pitchFamily="34" charset="0"/>
                <a:cs typeface="Calibri" panose="020F0502020204030204" pitchFamily="34" charset="0"/>
                <a:hlinkClick r:id="rId6"/>
              </a:rPr>
              <a:t>https://elicit.com/welcome</a:t>
            </a:r>
            <a:endParaRPr lang="fr-FR" sz="1600" dirty="0">
              <a:latin typeface="Calibri" panose="020F0502020204030204" pitchFamily="34" charset="0"/>
              <a:ea typeface="Calibri" panose="020F0502020204030204" pitchFamily="34" charset="0"/>
              <a:cs typeface="Calibri" panose="020F0502020204030204" pitchFamily="34" charset="0"/>
            </a:endParaRPr>
          </a:p>
          <a:p>
            <a:r>
              <a:rPr lang="fr-FR" sz="1600" dirty="0">
                <a:latin typeface="Calibri" panose="020F0502020204030204" pitchFamily="34" charset="0"/>
                <a:ea typeface="Calibri" panose="020F0502020204030204" pitchFamily="34" charset="0"/>
                <a:cs typeface="Calibri" panose="020F0502020204030204" pitchFamily="34" charset="0"/>
              </a:rPr>
              <a:t>AI </a:t>
            </a:r>
            <a:r>
              <a:rPr lang="fr-FR" sz="1600" dirty="0" err="1">
                <a:latin typeface="Calibri" panose="020F0502020204030204" pitchFamily="34" charset="0"/>
                <a:ea typeface="Calibri" panose="020F0502020204030204" pitchFamily="34" charset="0"/>
                <a:cs typeface="Calibri" panose="020F0502020204030204" pitchFamily="34" charset="0"/>
              </a:rPr>
              <a:t>tool</a:t>
            </a:r>
            <a:r>
              <a:rPr lang="fr-FR" sz="1600" dirty="0">
                <a:latin typeface="Calibri" panose="020F0502020204030204" pitchFamily="34" charset="0"/>
                <a:ea typeface="Calibri" panose="020F0502020204030204" pitchFamily="34" charset="0"/>
                <a:cs typeface="Calibri" panose="020F0502020204030204" pitchFamily="34" charset="0"/>
              </a:rPr>
              <a:t> for multi-</a:t>
            </a:r>
            <a:r>
              <a:rPr lang="fr-FR" sz="1600" dirty="0" err="1">
                <a:latin typeface="Calibri" panose="020F0502020204030204" pitchFamily="34" charset="0"/>
                <a:ea typeface="Calibri" panose="020F0502020204030204" pitchFamily="34" charset="0"/>
                <a:cs typeface="Calibri" panose="020F0502020204030204" pitchFamily="34" charset="0"/>
              </a:rPr>
              <a:t>paper</a:t>
            </a:r>
            <a:r>
              <a:rPr lang="fr-FR" sz="1600" dirty="0">
                <a:latin typeface="Calibri" panose="020F0502020204030204" pitchFamily="34" charset="0"/>
                <a:ea typeface="Calibri" panose="020F0502020204030204" pitchFamily="34" charset="0"/>
                <a:cs typeface="Calibri" panose="020F0502020204030204" pitchFamily="34" charset="0"/>
              </a:rPr>
              <a:t> </a:t>
            </a:r>
            <a:r>
              <a:rPr lang="fr-FR" sz="1600" dirty="0" err="1">
                <a:latin typeface="Calibri" panose="020F0502020204030204" pitchFamily="34" charset="0"/>
                <a:ea typeface="Calibri" panose="020F0502020204030204" pitchFamily="34" charset="0"/>
                <a:cs typeface="Calibri" panose="020F0502020204030204" pitchFamily="34" charset="0"/>
              </a:rPr>
              <a:t>summarization</a:t>
            </a:r>
            <a:r>
              <a:rPr lang="fr-FR" sz="1600" dirty="0">
                <a:latin typeface="Calibri" panose="020F0502020204030204" pitchFamily="34" charset="0"/>
                <a:ea typeface="Calibri" panose="020F0502020204030204" pitchFamily="34" charset="0"/>
                <a:cs typeface="Calibri" panose="020F0502020204030204" pitchFamily="34" charset="0"/>
              </a:rPr>
              <a:t> and </a:t>
            </a:r>
            <a:r>
              <a:rPr lang="fr-FR" sz="1600" dirty="0" err="1">
                <a:latin typeface="Calibri" panose="020F0502020204030204" pitchFamily="34" charset="0"/>
                <a:ea typeface="Calibri" panose="020F0502020204030204" pitchFamily="34" charset="0"/>
                <a:cs typeface="Calibri" panose="020F0502020204030204" pitchFamily="34" charset="0"/>
              </a:rPr>
              <a:t>evidence</a:t>
            </a:r>
            <a:r>
              <a:rPr lang="fr-FR" sz="1600" dirty="0">
                <a:latin typeface="Calibri" panose="020F0502020204030204" pitchFamily="34" charset="0"/>
                <a:ea typeface="Calibri" panose="020F0502020204030204" pitchFamily="34" charset="0"/>
                <a:cs typeface="Calibri" panose="020F0502020204030204" pitchFamily="34" charset="0"/>
              </a:rPr>
              <a:t> </a:t>
            </a:r>
            <a:r>
              <a:rPr lang="fr-FR" sz="1600" dirty="0" err="1">
                <a:latin typeface="Calibri" panose="020F0502020204030204" pitchFamily="34" charset="0"/>
                <a:ea typeface="Calibri" panose="020F0502020204030204" pitchFamily="34" charset="0"/>
                <a:cs typeface="Calibri" panose="020F0502020204030204" pitchFamily="34" charset="0"/>
              </a:rPr>
              <a:t>synthesis</a:t>
            </a:r>
            <a:endParaRPr lang="fr-FR" sz="1600" dirty="0">
              <a:latin typeface="Calibri" panose="020F0502020204030204" pitchFamily="34" charset="0"/>
              <a:ea typeface="Calibri" panose="020F0502020204030204" pitchFamily="34" charset="0"/>
              <a:cs typeface="Calibri" panose="020F0502020204030204" pitchFamily="34" charset="0"/>
            </a:endParaRPr>
          </a:p>
          <a:p>
            <a:endParaRPr lang="fr-FR" sz="1600" dirty="0">
              <a:latin typeface="Calibri" panose="020F0502020204030204" pitchFamily="34" charset="0"/>
              <a:ea typeface="Calibri" panose="020F0502020204030204" pitchFamily="34" charset="0"/>
              <a:cs typeface="Calibri" panose="020F0502020204030204" pitchFamily="34" charset="0"/>
            </a:endParaRPr>
          </a:p>
          <a:p>
            <a:r>
              <a:rPr lang="fr-FR" sz="1600" dirty="0">
                <a:latin typeface="Calibri" panose="020F0502020204030204" pitchFamily="34" charset="0"/>
                <a:ea typeface="Calibri" panose="020F0502020204030204" pitchFamily="34" charset="0"/>
                <a:cs typeface="Calibri" panose="020F0502020204030204" pitchFamily="34" charset="0"/>
                <a:hlinkClick r:id="rId7"/>
              </a:rPr>
              <a:t>https://www.semanticscholar.org/</a:t>
            </a:r>
            <a:endParaRPr lang="fr-FR" sz="1600" dirty="0">
              <a:latin typeface="Calibri" panose="020F0502020204030204" pitchFamily="34" charset="0"/>
              <a:ea typeface="Calibri" panose="020F0502020204030204" pitchFamily="34" charset="0"/>
              <a:cs typeface="Calibri" panose="020F0502020204030204" pitchFamily="34" charset="0"/>
            </a:endParaRPr>
          </a:p>
          <a:p>
            <a:r>
              <a:rPr lang="fr-FR" sz="1600" dirty="0" err="1">
                <a:latin typeface="Calibri" panose="020F0502020204030204" pitchFamily="34" charset="0"/>
                <a:ea typeface="Calibri" panose="020F0502020204030204" pitchFamily="34" charset="0"/>
                <a:cs typeface="Calibri" panose="020F0502020204030204" pitchFamily="34" charset="0"/>
              </a:rPr>
              <a:t>Semantic</a:t>
            </a:r>
            <a:r>
              <a:rPr lang="fr-FR" sz="1600" dirty="0">
                <a:latin typeface="Calibri" panose="020F0502020204030204" pitchFamily="34" charset="0"/>
                <a:ea typeface="Calibri" panose="020F0502020204030204" pitchFamily="34" charset="0"/>
                <a:cs typeface="Calibri" panose="020F0502020204030204" pitchFamily="34" charset="0"/>
              </a:rPr>
              <a:t> Scholar. (2025). AI-</a:t>
            </a:r>
            <a:r>
              <a:rPr lang="fr-FR" sz="1600" dirty="0" err="1">
                <a:latin typeface="Calibri" panose="020F0502020204030204" pitchFamily="34" charset="0"/>
                <a:ea typeface="Calibri" panose="020F0502020204030204" pitchFamily="34" charset="0"/>
                <a:cs typeface="Calibri" panose="020F0502020204030204" pitchFamily="34" charset="0"/>
              </a:rPr>
              <a:t>powered</a:t>
            </a:r>
            <a:r>
              <a:rPr lang="fr-FR" sz="1600" dirty="0">
                <a:latin typeface="Calibri" panose="020F0502020204030204" pitchFamily="34" charset="0"/>
                <a:ea typeface="Calibri" panose="020F0502020204030204" pitchFamily="34" charset="0"/>
                <a:cs typeface="Calibri" panose="020F0502020204030204" pitchFamily="34" charset="0"/>
              </a:rPr>
              <a:t> </a:t>
            </a:r>
            <a:r>
              <a:rPr lang="fr-FR" sz="1600" dirty="0" err="1">
                <a:latin typeface="Calibri" panose="020F0502020204030204" pitchFamily="34" charset="0"/>
                <a:ea typeface="Calibri" panose="020F0502020204030204" pitchFamily="34" charset="0"/>
                <a:cs typeface="Calibri" panose="020F0502020204030204" pitchFamily="34" charset="0"/>
              </a:rPr>
              <a:t>academic</a:t>
            </a:r>
            <a:r>
              <a:rPr lang="fr-FR" sz="1600" dirty="0">
                <a:latin typeface="Calibri" panose="020F0502020204030204" pitchFamily="34" charset="0"/>
                <a:ea typeface="Calibri" panose="020F0502020204030204" pitchFamily="34" charset="0"/>
                <a:cs typeface="Calibri" panose="020F0502020204030204" pitchFamily="34" charset="0"/>
              </a:rPr>
              <a:t> </a:t>
            </a:r>
            <a:r>
              <a:rPr lang="fr-FR" sz="1600" dirty="0" err="1">
                <a:latin typeface="Calibri" panose="020F0502020204030204" pitchFamily="34" charset="0"/>
                <a:ea typeface="Calibri" panose="020F0502020204030204" pitchFamily="34" charset="0"/>
                <a:cs typeface="Calibri" panose="020F0502020204030204" pitchFamily="34" charset="0"/>
              </a:rPr>
              <a:t>search</a:t>
            </a:r>
            <a:r>
              <a:rPr lang="fr-FR" sz="1600" dirty="0">
                <a:latin typeface="Calibri" panose="020F0502020204030204" pitchFamily="34" charset="0"/>
                <a:ea typeface="Calibri" panose="020F0502020204030204" pitchFamily="34" charset="0"/>
                <a:cs typeface="Calibri" panose="020F0502020204030204" pitchFamily="34" charset="0"/>
              </a:rPr>
              <a:t> engine</a:t>
            </a:r>
          </a:p>
          <a:p>
            <a:endParaRPr lang="fr-FR" dirty="0"/>
          </a:p>
          <a:p>
            <a:endParaRPr lang="fr-FR" dirty="0"/>
          </a:p>
        </p:txBody>
      </p:sp>
      <p:sp>
        <p:nvSpPr>
          <p:cNvPr id="3" name="ZoneTexte 2">
            <a:extLst>
              <a:ext uri="{FF2B5EF4-FFF2-40B4-BE49-F238E27FC236}">
                <a16:creationId xmlns:a16="http://schemas.microsoft.com/office/drawing/2014/main" id="{0686AA95-B789-24F6-1B20-E18CFB977645}"/>
              </a:ext>
            </a:extLst>
          </p:cNvPr>
          <p:cNvSpPr txBox="1"/>
          <p:nvPr/>
        </p:nvSpPr>
        <p:spPr>
          <a:xfrm>
            <a:off x="6096000" y="1408179"/>
            <a:ext cx="4587081" cy="2031325"/>
          </a:xfrm>
          <a:prstGeom prst="rect">
            <a:avLst/>
          </a:prstGeom>
          <a:noFill/>
        </p:spPr>
        <p:txBody>
          <a:bodyPr wrap="square" rtlCol="0">
            <a:spAutoFit/>
          </a:bodyPr>
          <a:lstStyle/>
          <a:p>
            <a:r>
              <a:rPr lang="fr-FR" dirty="0" err="1">
                <a:solidFill>
                  <a:srgbClr val="002060"/>
                </a:solidFill>
                <a:latin typeface="Calibri" panose="020F0502020204030204" pitchFamily="34" charset="0"/>
                <a:ea typeface="Calibri" panose="020F0502020204030204" pitchFamily="34" charset="0"/>
                <a:cs typeface="Calibri" panose="020F0502020204030204" pitchFamily="34" charset="0"/>
              </a:rPr>
              <a:t>Ganascia</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 J.-G. (2021). L'IA expliquée aux humains. Le Cavalier Bleu.</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Moyse, C. (2023). Donnerons-nous notre langue au </a:t>
            </a:r>
            <a:r>
              <a:rPr lang="fr-FR" dirty="0" err="1">
                <a:solidFill>
                  <a:srgbClr val="002060"/>
                </a:solidFill>
                <a:latin typeface="Calibri" panose="020F0502020204030204" pitchFamily="34" charset="0"/>
                <a:ea typeface="Calibri" panose="020F0502020204030204" pitchFamily="34" charset="0"/>
                <a:cs typeface="Calibri" panose="020F0502020204030204" pitchFamily="34" charset="0"/>
              </a:rPr>
              <a:t>ChatGPT</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 ? L’Aube.</a:t>
            </a:r>
          </a:p>
          <a:p>
            <a:endParaRPr lang="fr-FR" dirty="0"/>
          </a:p>
          <a:p>
            <a:endParaRPr lang="fr-FR" dirty="0"/>
          </a:p>
        </p:txBody>
      </p:sp>
    </p:spTree>
    <p:extLst>
      <p:ext uri="{BB962C8B-B14F-4D97-AF65-F5344CB8AC3E}">
        <p14:creationId xmlns:p14="http://schemas.microsoft.com/office/powerpoint/2010/main" val="2867075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BDD909F-3478-4D8B-D373-161AE2D37BDF}"/>
              </a:ext>
            </a:extLst>
          </p:cNvPr>
          <p:cNvSpPr>
            <a:spLocks noGrp="1"/>
          </p:cNvSpPr>
          <p:nvPr>
            <p:ph type="title"/>
          </p:nvPr>
        </p:nvSpPr>
        <p:spPr>
          <a:xfrm>
            <a:off x="1127760" y="81280"/>
            <a:ext cx="10515600" cy="728821"/>
          </a:xfrm>
        </p:spPr>
        <p:txBody>
          <a:bodyPr>
            <a:normAutofit/>
          </a:bodyPr>
          <a:lstStyle/>
          <a:p>
            <a:pPr algn="ctr"/>
            <a:r>
              <a:rPr lang="fr-FR" sz="2800" dirty="0">
                <a:solidFill>
                  <a:srgbClr val="002060"/>
                </a:solidFill>
                <a:latin typeface="Calibri" panose="020F0502020204030204" pitchFamily="34" charset="0"/>
                <a:ea typeface="Calibri" panose="020F0502020204030204" pitchFamily="34" charset="0"/>
                <a:cs typeface="Calibri" panose="020F0502020204030204" pitchFamily="34" charset="0"/>
              </a:rPr>
              <a:t>IA générative : accompagner, enrichir et non remplacer</a:t>
            </a:r>
          </a:p>
        </p:txBody>
      </p:sp>
      <p:sp>
        <p:nvSpPr>
          <p:cNvPr id="3" name="Espace réservé du contenu 2">
            <a:extLst>
              <a:ext uri="{FF2B5EF4-FFF2-40B4-BE49-F238E27FC236}">
                <a16:creationId xmlns:a16="http://schemas.microsoft.com/office/drawing/2014/main" id="{C44D8FC7-0415-5E4E-4EAE-22276A9E9F4F}"/>
              </a:ext>
            </a:extLst>
          </p:cNvPr>
          <p:cNvSpPr>
            <a:spLocks noGrp="1"/>
          </p:cNvSpPr>
          <p:nvPr>
            <p:ph idx="1"/>
          </p:nvPr>
        </p:nvSpPr>
        <p:spPr>
          <a:xfrm>
            <a:off x="650240" y="1402080"/>
            <a:ext cx="10993120" cy="4774883"/>
          </a:xfrm>
        </p:spPr>
        <p:txBody>
          <a:bodyPr>
            <a:normAutofit/>
          </a:bodyPr>
          <a:lstStyle/>
          <a:p>
            <a:pPr marL="0" indent="0">
              <a:lnSpc>
                <a:spcPct val="200000"/>
              </a:lnSpc>
              <a:buNone/>
            </a:pPr>
            <a:endPar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200000"/>
              </a:lnSpc>
              <a:buNone/>
            </a:pPr>
            <a:endPar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200000"/>
              </a:lnSpc>
              <a:buNone/>
            </a:pPr>
            <a:endPar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indent="0">
              <a:lnSpc>
                <a:spcPct val="200000"/>
              </a:lnSpc>
              <a:buNone/>
            </a:pPr>
            <a:endPar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indent="0">
              <a:buNone/>
            </a:pPr>
            <a:endPar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
        <p:nvSpPr>
          <p:cNvPr id="5" name="Rectangle 2">
            <a:extLst>
              <a:ext uri="{FF2B5EF4-FFF2-40B4-BE49-F238E27FC236}">
                <a16:creationId xmlns:a16="http://schemas.microsoft.com/office/drawing/2014/main" id="{5BF269CB-61BE-49AC-58DE-D21B2BDCF284}"/>
              </a:ext>
            </a:extLst>
          </p:cNvPr>
          <p:cNvSpPr>
            <a:spLocks noChangeArrowheads="1"/>
          </p:cNvSpPr>
          <p:nvPr/>
        </p:nvSpPr>
        <p:spPr bwMode="auto">
          <a:xfrm>
            <a:off x="1305069" y="265329"/>
            <a:ext cx="10474960" cy="61087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2023, premier lot de Mémoires corrigé avec</a:t>
            </a:r>
            <a:r>
              <a:rPr kumimoji="0" lang="fr-FR" altLang="fr-FR" sz="1800" b="0" i="1"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r>
              <a:rPr kumimoji="0" lang="fr-FR" altLang="fr-FR" sz="1800" b="0" i="1" u="none" strike="noStrike" cap="none" normalizeH="0" baseline="0" dirty="0" err="1">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ChatGPT</a:t>
            </a:r>
            <a:r>
              <a:rPr lang="fr-FR" altLang="fr-FR" i="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fr-FR" altLang="fr-FR"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kumimoji="0" lang="fr-FR" altLang="fr-FR" sz="1800" b="0"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manque de profondeur, répétition de formulations génériques, emphase, absence de concision, d'une voix authentique, de l’expérience de l</a:t>
            </a:r>
            <a:r>
              <a:rPr lang="fr-FR" altLang="fr-FR" dirty="0">
                <a:solidFill>
                  <a:srgbClr val="002060"/>
                </a:solidFill>
                <a:latin typeface="Calibri" panose="020F0502020204030204" pitchFamily="34" charset="0"/>
                <a:ea typeface="Calibri" panose="020F0502020204030204" pitchFamily="34" charset="0"/>
                <a:cs typeface="Calibri" panose="020F0502020204030204" pitchFamily="34" charset="0"/>
              </a:rPr>
              <a:t>’</a:t>
            </a:r>
            <a:r>
              <a:rPr kumimoji="0" lang="fr-FR" altLang="fr-FR" sz="1800" b="0"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étudiant.</a:t>
            </a:r>
          </a:p>
          <a:p>
            <a:pPr marL="0" marR="0" lvl="0" indent="0" algn="ctr" defTabSz="914400" rtl="0" eaLnBrk="0" fontAlgn="base" latinLnBrk="0" hangingPunct="0">
              <a:lnSpc>
                <a:spcPct val="100000"/>
              </a:lnSpc>
              <a:spcBef>
                <a:spcPct val="0"/>
              </a:spcBef>
              <a:spcAft>
                <a:spcPct val="0"/>
              </a:spcAft>
              <a:buClrTx/>
              <a:buSzTx/>
              <a:buFontTx/>
              <a:buNone/>
              <a:tabLst/>
            </a:pPr>
            <a:endParaRPr lang="fr-FR" alt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lang="fr-FR" altLang="fr-FR"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Perplexité</a:t>
            </a:r>
            <a:r>
              <a:rPr lang="fr-FR" altLang="fr-FR"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fr-FR" altLang="fr-FR"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AGACEMENT (!)</a:t>
            </a:r>
            <a:r>
              <a:rPr lang="fr-FR" altLang="fr-FR"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 mais comment faire ?</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fr-FR" altLang="fr-FR"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L’</a:t>
            </a:r>
            <a:r>
              <a:rPr kumimoji="0" lang="fr-FR" altLang="fr-FR" sz="1800" b="0" i="0" u="none" strike="noStrike" cap="none" normalizeH="0" baseline="0" dirty="0">
                <a:ln>
                  <a:noFill/>
                </a:ln>
                <a:solidFill>
                  <a:schemeClr val="accent5">
                    <a:lumMod val="75000"/>
                  </a:schemeClr>
                </a:solidFill>
                <a:effectLst/>
                <a:latin typeface="Calibri" panose="020F0502020204030204" pitchFamily="34" charset="0"/>
                <a:ea typeface="Calibri" panose="020F0502020204030204" pitchFamily="34" charset="0"/>
                <a:cs typeface="Calibri" panose="020F0502020204030204" pitchFamily="34" charset="0"/>
              </a:rPr>
              <a:t>expérience impose</a:t>
            </a:r>
            <a:r>
              <a:rPr kumimoji="0" lang="fr-FR" altLang="fr-FR" sz="1800" b="0" i="0" u="none" strike="noStrike" cap="none" normalizeH="0" dirty="0">
                <a:ln>
                  <a:noFill/>
                </a:ln>
                <a:solidFill>
                  <a:schemeClr val="accent5">
                    <a:lumMod val="75000"/>
                  </a:schemeClr>
                </a:solidFill>
                <a:effectLst/>
                <a:latin typeface="Calibri" panose="020F0502020204030204" pitchFamily="34" charset="0"/>
                <a:ea typeface="Calibri" panose="020F0502020204030204" pitchFamily="34" charset="0"/>
                <a:cs typeface="Calibri" panose="020F0502020204030204" pitchFamily="34" charset="0"/>
              </a:rPr>
              <a:t> </a:t>
            </a:r>
            <a:r>
              <a:rPr kumimoji="0" lang="fr-FR" altLang="fr-FR" sz="1800" b="0" i="0" u="none" strike="noStrike" cap="none" normalizeH="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a:t>
            </a:r>
            <a:r>
              <a:rPr kumimoji="0" lang="fr-FR" altLang="fr-FR" sz="1800" b="0"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 </a:t>
            </a:r>
          </a:p>
          <a:p>
            <a:pPr lvl="0" eaLnBrk="0" fontAlgn="base" hangingPunct="0">
              <a:spcBef>
                <a:spcPct val="0"/>
              </a:spcBef>
              <a:spcAft>
                <a:spcPct val="0"/>
              </a:spcAft>
            </a:pPr>
            <a:r>
              <a:rPr lang="fr-FR" altLang="fr-FR" dirty="0">
                <a:solidFill>
                  <a:srgbClr val="002060"/>
                </a:solidFill>
                <a:latin typeface="Calibri" panose="020F0502020204030204" pitchFamily="34" charset="0"/>
                <a:ea typeface="Calibri" panose="020F0502020204030204" pitchFamily="34" charset="0"/>
                <a:cs typeface="Calibri" panose="020F0502020204030204" pitchFamily="34" charset="0"/>
              </a:rPr>
              <a:t>de revoir le</a:t>
            </a:r>
            <a:r>
              <a:rPr lang="fr-FR" altLang="fr-FR" i="1" dirty="0">
                <a:solidFill>
                  <a:srgbClr val="002060"/>
                </a:solidFill>
                <a:latin typeface="Calibri" panose="020F0502020204030204" pitchFamily="34" charset="0"/>
                <a:ea typeface="Calibri" panose="020F0502020204030204" pitchFamily="34" charset="0"/>
                <a:cs typeface="Calibri" panose="020F0502020204030204" pitchFamily="34" charset="0"/>
              </a:rPr>
              <a:t> design </a:t>
            </a:r>
            <a:r>
              <a:rPr lang="fr-FR" altLang="fr-FR" dirty="0">
                <a:solidFill>
                  <a:srgbClr val="002060"/>
                </a:solidFill>
                <a:latin typeface="Calibri" panose="020F0502020204030204" pitchFamily="34" charset="0"/>
                <a:ea typeface="Calibri" panose="020F0502020204030204" pitchFamily="34" charset="0"/>
                <a:cs typeface="Calibri" panose="020F0502020204030204" pitchFamily="34" charset="0"/>
              </a:rPr>
              <a:t>des cours et des livrables,</a:t>
            </a:r>
            <a:endParaRPr kumimoji="0" lang="fr-FR" altLang="fr-FR" sz="1800" b="0" i="0" u="none" strike="noStrike" cap="none" normalizeH="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lvl="0" eaLnBrk="0" fontAlgn="base" hangingPunct="0">
              <a:spcBef>
                <a:spcPct val="0"/>
              </a:spcBef>
              <a:spcAft>
                <a:spcPct val="0"/>
              </a:spcAft>
            </a:pPr>
            <a:r>
              <a:rPr lang="fr-FR" altLang="fr-FR"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kumimoji="0" lang="fr-FR" altLang="fr-FR" sz="1800" b="0"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d'affiner </a:t>
            </a:r>
            <a:r>
              <a:rPr lang="fr-FR" altLang="fr-FR" dirty="0">
                <a:solidFill>
                  <a:srgbClr val="002060"/>
                </a:solidFill>
                <a:latin typeface="Calibri" panose="020F0502020204030204" pitchFamily="34" charset="0"/>
                <a:ea typeface="Calibri" panose="020F0502020204030204" pitchFamily="34" charset="0"/>
                <a:cs typeface="Calibri" panose="020F0502020204030204" pitchFamily="34" charset="0"/>
              </a:rPr>
              <a:t>le</a:t>
            </a:r>
            <a:r>
              <a:rPr kumimoji="0" lang="fr-FR" altLang="fr-FR" sz="1800" b="0" i="0" u="none" strike="noStrike" cap="none" normalizeH="0" baseline="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s critères d'évaluation, </a:t>
            </a:r>
          </a:p>
          <a:p>
            <a:pPr lvl="0" eaLnBrk="0" fontAlgn="base" hangingPunct="0">
              <a:spcBef>
                <a:spcPct val="0"/>
              </a:spcBef>
              <a:spcAft>
                <a:spcPct val="0"/>
              </a:spcAft>
            </a:pPr>
            <a:r>
              <a:rPr lang="fr-FR" altLang="fr-FR" dirty="0">
                <a:solidFill>
                  <a:srgbClr val="002060"/>
                </a:solidFill>
                <a:latin typeface="Calibri" panose="020F0502020204030204" pitchFamily="34" charset="0"/>
                <a:ea typeface="Calibri" panose="020F0502020204030204" pitchFamily="34" charset="0"/>
                <a:cs typeface="Calibri" panose="020F0502020204030204" pitchFamily="34" charset="0"/>
              </a:rPr>
              <a:t>		de revenir à un dialogue pédagogique plus direct, plus approfondi.</a:t>
            </a:r>
          </a:p>
          <a:p>
            <a:pPr lvl="0" eaLnBrk="0" fontAlgn="base" hangingPunct="0">
              <a:spcBef>
                <a:spcPct val="0"/>
              </a:spcBef>
              <a:spcAft>
                <a:spcPct val="0"/>
              </a:spcAft>
            </a:pPr>
            <a:r>
              <a:rPr lang="fr-FR" altLang="fr-FR" dirty="0">
                <a:solidFill>
                  <a:srgbClr val="002060"/>
                </a:solidFill>
                <a:latin typeface="Calibri" panose="020F0502020204030204" pitchFamily="34" charset="0"/>
                <a:ea typeface="Calibri" panose="020F0502020204030204" pitchFamily="34" charset="0"/>
                <a:cs typeface="Calibri" panose="020F0502020204030204" pitchFamily="34" charset="0"/>
              </a:rPr>
              <a:t>	Expliquer avant tout le fonctionnement et les enjeux de l’IAG</a:t>
            </a:r>
            <a:endParaRPr kumimoji="0" lang="fr-FR" altLang="fr-FR" sz="1800" b="0" i="0" u="none" strike="noStrike" cap="none" normalizeH="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endParaRPr>
          </a:p>
          <a:p>
            <a:pPr algn="ctr" eaLnBrk="0" fontAlgn="base" hangingPunct="0">
              <a:spcBef>
                <a:spcPct val="0"/>
              </a:spcBef>
              <a:spcAft>
                <a:spcPct val="0"/>
              </a:spcAft>
            </a:pPr>
            <a:endParaRPr lang="fr-FR" b="1" dirty="0"/>
          </a:p>
          <a:p>
            <a:pPr algn="ctr" eaLnBrk="0" fontAlgn="base" hangingPunct="0">
              <a:spcBef>
                <a:spcPct val="0"/>
              </a:spcBef>
              <a:spcAft>
                <a:spcPct val="0"/>
              </a:spcAft>
            </a:pPr>
            <a:r>
              <a:rPr lang="fr-FR"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Comment une utilisation réfléchie et encadrée de l’IA générative peut-elle renforcer les compétences clés nécessaires aux étudiants, tout en valorisant le rôle de l'enseignant comme guide et/ou médiateur ?</a:t>
            </a: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fr-FR" alt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800" b="0" i="0" u="none" strike="noStrike" cap="none" normalizeH="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1. Panorama des compétences attendues au 21</a:t>
            </a:r>
            <a:r>
              <a:rPr kumimoji="0" lang="fr-FR" altLang="fr-FR" sz="1800" b="0" i="0" u="none" strike="noStrike" cap="none" normalizeH="0" baseline="3000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ème</a:t>
            </a:r>
            <a:r>
              <a:rPr kumimoji="0" lang="fr-FR" altLang="fr-FR" sz="1800" b="0" i="0" u="none" strike="noStrike" cap="none" normalizeH="0" dirty="0">
                <a:ln>
                  <a:noFill/>
                </a:ln>
                <a:solidFill>
                  <a:srgbClr val="002060"/>
                </a:solidFill>
                <a:effectLst/>
                <a:latin typeface="Calibri" panose="020F0502020204030204" pitchFamily="34" charset="0"/>
                <a:ea typeface="Calibri" panose="020F0502020204030204" pitchFamily="34" charset="0"/>
                <a:cs typeface="Calibri" panose="020F0502020204030204" pitchFamily="34" charset="0"/>
              </a:rPr>
              <a:t> siècle</a:t>
            </a:r>
          </a:p>
          <a:p>
            <a:pPr>
              <a:lnSpc>
                <a:spcPct val="200000"/>
              </a:lnSpc>
            </a:pP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2. Activités pédagogiques et impacts </a:t>
            </a:r>
          </a:p>
          <a:p>
            <a:pPr>
              <a:lnSpc>
                <a:spcPct val="200000"/>
              </a:lnSpc>
            </a:pP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3. S’aider de l’IA pour renforcer les compétences des étudiants et des enseignants ! </a:t>
            </a:r>
          </a:p>
        </p:txBody>
      </p:sp>
      <p:pic>
        <p:nvPicPr>
          <p:cNvPr id="3078" name="Picture 6" descr="Résultat d’images pour image de la réforme du Bachelor en iut">
            <a:extLst>
              <a:ext uri="{FF2B5EF4-FFF2-40B4-BE49-F238E27FC236}">
                <a16:creationId xmlns:a16="http://schemas.microsoft.com/office/drawing/2014/main" id="{5D21B193-C15B-268B-5B5B-2BC00926EC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91019" y="1258371"/>
            <a:ext cx="1425678" cy="1720803"/>
          </a:xfrm>
          <a:prstGeom prst="rect">
            <a:avLst/>
          </a:prstGeom>
          <a:noFill/>
          <a:extLst>
            <a:ext uri="{909E8E84-426E-40DD-AFC4-6F175D3DCCD1}">
              <a14:hiddenFill xmlns:a14="http://schemas.microsoft.com/office/drawing/2010/main">
                <a:solidFill>
                  <a:srgbClr val="FFFFFF"/>
                </a:solidFill>
              </a14:hiddenFill>
            </a:ext>
          </a:extLst>
        </p:spPr>
      </p:pic>
      <p:cxnSp>
        <p:nvCxnSpPr>
          <p:cNvPr id="4" name="Connecteur droit avec flèche 3">
            <a:extLst>
              <a:ext uri="{FF2B5EF4-FFF2-40B4-BE49-F238E27FC236}">
                <a16:creationId xmlns:a16="http://schemas.microsoft.com/office/drawing/2014/main" id="{72C3A64A-4E07-C34D-9CCC-E4DF40D27CB0}"/>
              </a:ext>
            </a:extLst>
          </p:cNvPr>
          <p:cNvCxnSpPr>
            <a:cxnSpLocks/>
          </p:cNvCxnSpPr>
          <p:nvPr/>
        </p:nvCxnSpPr>
        <p:spPr>
          <a:xfrm>
            <a:off x="1451642" y="3556861"/>
            <a:ext cx="570271" cy="0"/>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sp>
        <p:nvSpPr>
          <p:cNvPr id="6" name="Espace réservé du pied de page 5">
            <a:extLst>
              <a:ext uri="{FF2B5EF4-FFF2-40B4-BE49-F238E27FC236}">
                <a16:creationId xmlns:a16="http://schemas.microsoft.com/office/drawing/2014/main" id="{3CD3520B-46F3-DC3B-01D0-D127658F2965}"/>
              </a:ext>
            </a:extLst>
          </p:cNvPr>
          <p:cNvSpPr>
            <a:spLocks noGrp="1"/>
          </p:cNvSpPr>
          <p:nvPr>
            <p:ph type="ftr" sz="quarter" idx="11"/>
          </p:nvPr>
        </p:nvSpPr>
        <p:spPr/>
        <p:txBody>
          <a:bodyPr/>
          <a:lstStyle/>
          <a:p>
            <a:r>
              <a:rPr lang="fr-FR"/>
              <a:t>P. Vareille &amp; V. Tibayrenc</a:t>
            </a:r>
          </a:p>
        </p:txBody>
      </p:sp>
      <p:sp>
        <p:nvSpPr>
          <p:cNvPr id="7" name="Espace réservé du numéro de diapositive 6">
            <a:extLst>
              <a:ext uri="{FF2B5EF4-FFF2-40B4-BE49-F238E27FC236}">
                <a16:creationId xmlns:a16="http://schemas.microsoft.com/office/drawing/2014/main" id="{F2A7F671-D768-294F-5E72-3C2223F52F26}"/>
              </a:ext>
            </a:extLst>
          </p:cNvPr>
          <p:cNvSpPr>
            <a:spLocks noGrp="1"/>
          </p:cNvSpPr>
          <p:nvPr>
            <p:ph type="sldNum" sz="quarter" idx="12"/>
          </p:nvPr>
        </p:nvSpPr>
        <p:spPr/>
        <p:txBody>
          <a:bodyPr/>
          <a:lstStyle/>
          <a:p>
            <a:fld id="{D04F1F48-0036-4748-9AE0-DD94C39804ED}" type="slidenum">
              <a:rPr lang="fr-FR" smtClean="0"/>
              <a:t>2</a:t>
            </a:fld>
            <a:endParaRPr lang="fr-FR"/>
          </a:p>
        </p:txBody>
      </p:sp>
    </p:spTree>
    <p:extLst>
      <p:ext uri="{BB962C8B-B14F-4D97-AF65-F5344CB8AC3E}">
        <p14:creationId xmlns:p14="http://schemas.microsoft.com/office/powerpoint/2010/main" val="4217060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A147CC-E4AE-B0CF-E996-AD347D9DAE22}"/>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21368751-0781-8106-80AD-FF61E9B1963C}"/>
              </a:ext>
            </a:extLst>
          </p:cNvPr>
          <p:cNvSpPr>
            <a:spLocks noGrp="1"/>
          </p:cNvSpPr>
          <p:nvPr>
            <p:ph type="title"/>
          </p:nvPr>
        </p:nvSpPr>
        <p:spPr>
          <a:xfrm>
            <a:off x="2377494" y="476038"/>
            <a:ext cx="7516313" cy="716423"/>
          </a:xfrm>
        </p:spPr>
        <p:txBody>
          <a:bodyPr>
            <a:noAutofit/>
          </a:bodyPr>
          <a:lstStyle/>
          <a:p>
            <a:pPr algn="ctr"/>
            <a:r>
              <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rPr>
              <a:t>Compétences numériques - Cadre de référence UE (2022)</a:t>
            </a:r>
          </a:p>
        </p:txBody>
      </p:sp>
      <p:sp>
        <p:nvSpPr>
          <p:cNvPr id="7" name="ZoneTexte 6">
            <a:extLst>
              <a:ext uri="{FF2B5EF4-FFF2-40B4-BE49-F238E27FC236}">
                <a16:creationId xmlns:a16="http://schemas.microsoft.com/office/drawing/2014/main" id="{DAEC275C-0BE9-AD02-A825-F77EFE6E2892}"/>
              </a:ext>
            </a:extLst>
          </p:cNvPr>
          <p:cNvSpPr txBox="1"/>
          <p:nvPr/>
        </p:nvSpPr>
        <p:spPr>
          <a:xfrm>
            <a:off x="84106" y="49438"/>
            <a:ext cx="3654774" cy="261610"/>
          </a:xfrm>
          <a:prstGeom prst="rect">
            <a:avLst/>
          </a:prstGeom>
          <a:noFill/>
          <a:ln w="28575">
            <a:solidFill>
              <a:schemeClr val="accent5">
                <a:lumMod val="75000"/>
              </a:schemeClr>
            </a:solidFill>
          </a:ln>
        </p:spPr>
        <p:txBody>
          <a:bodyPr wrap="square" rtlCol="0">
            <a:spAutoFit/>
          </a:bodyPr>
          <a:lstStyle/>
          <a:p>
            <a:r>
              <a:rPr lang="fr-FR" sz="1100" b="1" dirty="0">
                <a:solidFill>
                  <a:srgbClr val="002060"/>
                </a:solidFill>
              </a:rPr>
              <a:t>Panorama des compétences attendues au 21</a:t>
            </a:r>
            <a:r>
              <a:rPr lang="fr-FR" sz="1100" b="1" baseline="30000" dirty="0">
                <a:solidFill>
                  <a:srgbClr val="002060"/>
                </a:solidFill>
              </a:rPr>
              <a:t>ème</a:t>
            </a:r>
            <a:r>
              <a:rPr lang="fr-FR" sz="1100" b="1" dirty="0">
                <a:solidFill>
                  <a:srgbClr val="002060"/>
                </a:solidFill>
              </a:rPr>
              <a:t> siècle </a:t>
            </a:r>
          </a:p>
        </p:txBody>
      </p:sp>
      <p:sp>
        <p:nvSpPr>
          <p:cNvPr id="8" name="ZoneTexte 7">
            <a:extLst>
              <a:ext uri="{FF2B5EF4-FFF2-40B4-BE49-F238E27FC236}">
                <a16:creationId xmlns:a16="http://schemas.microsoft.com/office/drawing/2014/main" id="{4AB3E3AB-118A-84EA-3D97-C5A7107DBD81}"/>
              </a:ext>
            </a:extLst>
          </p:cNvPr>
          <p:cNvSpPr txBox="1"/>
          <p:nvPr/>
        </p:nvSpPr>
        <p:spPr>
          <a:xfrm>
            <a:off x="6556150" y="49438"/>
            <a:ext cx="5598160" cy="261610"/>
          </a:xfrm>
          <a:prstGeom prst="rect">
            <a:avLst/>
          </a:prstGeom>
          <a:noFill/>
          <a:ln w="28575">
            <a:solidFill>
              <a:schemeClr val="accent5">
                <a:lumMod val="75000"/>
              </a:schemeClr>
            </a:solidFill>
          </a:ln>
        </p:spPr>
        <p:txBody>
          <a:bodyPr wrap="square" rtlCol="0">
            <a:spAutoFit/>
          </a:bodyPr>
          <a:lstStyle/>
          <a:p>
            <a:r>
              <a:rPr lang="fr-FR" sz="1100" dirty="0">
                <a:solidFill>
                  <a:srgbClr val="002060"/>
                </a:solidFill>
              </a:rPr>
              <a:t>S’aider de l’IA pour renforcer les compétences des étudiants et des enseignants</a:t>
            </a:r>
          </a:p>
        </p:txBody>
      </p:sp>
      <p:sp>
        <p:nvSpPr>
          <p:cNvPr id="9" name="ZoneTexte 8">
            <a:extLst>
              <a:ext uri="{FF2B5EF4-FFF2-40B4-BE49-F238E27FC236}">
                <a16:creationId xmlns:a16="http://schemas.microsoft.com/office/drawing/2014/main" id="{37614181-1EEE-10D2-AD05-6AA6D0811350}"/>
              </a:ext>
            </a:extLst>
          </p:cNvPr>
          <p:cNvSpPr txBox="1"/>
          <p:nvPr/>
        </p:nvSpPr>
        <p:spPr>
          <a:xfrm>
            <a:off x="3862309" y="49438"/>
            <a:ext cx="2570412" cy="271278"/>
          </a:xfrm>
          <a:prstGeom prst="rect">
            <a:avLst/>
          </a:prstGeom>
          <a:noFill/>
          <a:ln w="28575">
            <a:solidFill>
              <a:schemeClr val="accent5">
                <a:lumMod val="75000"/>
              </a:schemeClr>
            </a:solidFill>
          </a:ln>
        </p:spPr>
        <p:txBody>
          <a:bodyPr wrap="square" rtlCol="0">
            <a:spAutoFit/>
          </a:bodyPr>
          <a:lstStyle/>
          <a:p>
            <a:r>
              <a:rPr lang="fr-FR" sz="1100" dirty="0">
                <a:solidFill>
                  <a:srgbClr val="002060"/>
                </a:solidFill>
              </a:rPr>
              <a:t>Activités pédagogiques et impacts</a:t>
            </a:r>
          </a:p>
        </p:txBody>
      </p:sp>
      <p:sp>
        <p:nvSpPr>
          <p:cNvPr id="11" name="Espace réservé du numéro de diapositive 10">
            <a:extLst>
              <a:ext uri="{FF2B5EF4-FFF2-40B4-BE49-F238E27FC236}">
                <a16:creationId xmlns:a16="http://schemas.microsoft.com/office/drawing/2014/main" id="{D8EA5798-58E3-965F-5FBE-6F3D14055466}"/>
              </a:ext>
            </a:extLst>
          </p:cNvPr>
          <p:cNvSpPr>
            <a:spLocks noGrp="1"/>
          </p:cNvSpPr>
          <p:nvPr>
            <p:ph type="sldNum" sz="quarter" idx="12"/>
          </p:nvPr>
        </p:nvSpPr>
        <p:spPr/>
        <p:txBody>
          <a:bodyPr/>
          <a:lstStyle/>
          <a:p>
            <a:fld id="{D04F1F48-0036-4748-9AE0-DD94C39804ED}" type="slidenum">
              <a:rPr lang="fr-FR" smtClean="0"/>
              <a:t>3</a:t>
            </a:fld>
            <a:endParaRPr lang="fr-FR"/>
          </a:p>
        </p:txBody>
      </p:sp>
      <p:grpSp>
        <p:nvGrpSpPr>
          <p:cNvPr id="20" name="Groupe 19">
            <a:extLst>
              <a:ext uri="{FF2B5EF4-FFF2-40B4-BE49-F238E27FC236}">
                <a16:creationId xmlns:a16="http://schemas.microsoft.com/office/drawing/2014/main" id="{4873D74A-7214-4324-01AF-1DC2AF181436}"/>
              </a:ext>
            </a:extLst>
          </p:cNvPr>
          <p:cNvGrpSpPr/>
          <p:nvPr/>
        </p:nvGrpSpPr>
        <p:grpSpPr>
          <a:xfrm>
            <a:off x="5404102" y="1137401"/>
            <a:ext cx="6556151" cy="5665539"/>
            <a:chOff x="84106" y="2873494"/>
            <a:chExt cx="3594100" cy="2971800"/>
          </a:xfrm>
        </p:grpSpPr>
        <p:pic>
          <p:nvPicPr>
            <p:cNvPr id="18" name="Image 17">
              <a:extLst>
                <a:ext uri="{FF2B5EF4-FFF2-40B4-BE49-F238E27FC236}">
                  <a16:creationId xmlns:a16="http://schemas.microsoft.com/office/drawing/2014/main" id="{F16742AA-F212-761D-DAF2-98E6CAB7C12E}"/>
                </a:ext>
              </a:extLst>
            </p:cNvPr>
            <p:cNvPicPr>
              <a:picLocks noChangeAspect="1"/>
            </p:cNvPicPr>
            <p:nvPr/>
          </p:nvPicPr>
          <p:blipFill>
            <a:blip r:embed="rId3"/>
            <a:stretch>
              <a:fillRect/>
            </a:stretch>
          </p:blipFill>
          <p:spPr>
            <a:xfrm>
              <a:off x="84106" y="2873494"/>
              <a:ext cx="863600" cy="2832100"/>
            </a:xfrm>
            <a:prstGeom prst="rect">
              <a:avLst/>
            </a:prstGeom>
          </p:spPr>
        </p:pic>
        <p:pic>
          <p:nvPicPr>
            <p:cNvPr id="19" name="Image 18">
              <a:extLst>
                <a:ext uri="{FF2B5EF4-FFF2-40B4-BE49-F238E27FC236}">
                  <a16:creationId xmlns:a16="http://schemas.microsoft.com/office/drawing/2014/main" id="{D18469D7-7972-348E-54C9-0859D3DAE01F}"/>
                </a:ext>
              </a:extLst>
            </p:cNvPr>
            <p:cNvPicPr>
              <a:picLocks noChangeAspect="1"/>
            </p:cNvPicPr>
            <p:nvPr/>
          </p:nvPicPr>
          <p:blipFill>
            <a:blip r:embed="rId4"/>
            <a:stretch>
              <a:fillRect/>
            </a:stretch>
          </p:blipFill>
          <p:spPr>
            <a:xfrm>
              <a:off x="947706" y="2873494"/>
              <a:ext cx="2730500" cy="2971800"/>
            </a:xfrm>
            <a:prstGeom prst="rect">
              <a:avLst/>
            </a:prstGeom>
          </p:spPr>
        </p:pic>
      </p:grpSp>
      <p:sp>
        <p:nvSpPr>
          <p:cNvPr id="26" name="ZoneTexte 25">
            <a:extLst>
              <a:ext uri="{FF2B5EF4-FFF2-40B4-BE49-F238E27FC236}">
                <a16:creationId xmlns:a16="http://schemas.microsoft.com/office/drawing/2014/main" id="{B79576FB-FD7C-378F-95CA-49AEDFB8FB69}"/>
              </a:ext>
            </a:extLst>
          </p:cNvPr>
          <p:cNvSpPr txBox="1"/>
          <p:nvPr/>
        </p:nvSpPr>
        <p:spPr>
          <a:xfrm>
            <a:off x="220846" y="1874569"/>
            <a:ext cx="5049447" cy="3693319"/>
          </a:xfrm>
          <a:prstGeom prst="rect">
            <a:avLst/>
          </a:prstGeom>
          <a:noFill/>
        </p:spPr>
        <p:txBody>
          <a:bodyPr wrap="square" rtlCol="0">
            <a:spAutoFit/>
          </a:bodyPr>
          <a:lstStyle/>
          <a:p>
            <a:r>
              <a:rPr lang="fr-FR"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Le cadre européen DigComp définit la compétence numérique comme :</a:t>
            </a:r>
          </a:p>
          <a:p>
            <a:endParaRPr lang="fr-FR" dirty="0">
              <a:solidFill>
                <a:schemeClr val="accent4">
                  <a:lumMod val="75000"/>
                </a:schemeClr>
              </a:solidFill>
              <a:latin typeface="Calibri" panose="020F0502020204030204" pitchFamily="34" charset="0"/>
              <a:ea typeface="Times New Roman" panose="02020603050405020304" pitchFamily="18" charset="0"/>
              <a:cs typeface="Calibri" panose="020F0502020204030204" pitchFamily="34" charset="0"/>
            </a:endParaRPr>
          </a:p>
          <a:p>
            <a:r>
              <a:rPr lang="fr-FR"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 une combinaison de connaissances, de compétences et d’attitudes favorisant l’utilisation et l’engagement confiants, critiques et responsables des technologies numériques pour l’apprentissage, le travail et la participation à la société [dans des situations contextualisées]. »</a:t>
            </a:r>
          </a:p>
          <a:p>
            <a:endParaRPr lang="fr-FR"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endParaRPr>
          </a:p>
          <a:p>
            <a:r>
              <a:rPr lang="fr-FR" sz="1800" dirty="0">
                <a:solidFill>
                  <a:schemeClr val="accent4">
                    <a:lumMod val="75000"/>
                  </a:schemeClr>
                </a:solidFill>
                <a:effectLst/>
                <a:latin typeface="Calibri" panose="020F0502020204030204" pitchFamily="34" charset="0"/>
                <a:ea typeface="Times New Roman" panose="02020603050405020304" pitchFamily="18" charset="0"/>
                <a:cs typeface="Calibri" panose="020F0502020204030204" pitchFamily="34" charset="0"/>
              </a:rPr>
              <a:t>Le cadre européen DigComp identifie les composantes clés de la compétence numérique dans 5 domaines.</a:t>
            </a:r>
            <a:endParaRPr lang="fr-FR" dirty="0">
              <a:solidFill>
                <a:schemeClr val="accent4">
                  <a:lumMod val="75000"/>
                </a:schemeClr>
              </a:solidFill>
              <a:latin typeface="Calibri" panose="020F0502020204030204" pitchFamily="34" charset="0"/>
              <a:cs typeface="Calibri" panose="020F0502020204030204" pitchFamily="34" charset="0"/>
            </a:endParaRPr>
          </a:p>
        </p:txBody>
      </p:sp>
      <p:sp>
        <p:nvSpPr>
          <p:cNvPr id="3" name="Espace réservé du pied de page 2">
            <a:extLst>
              <a:ext uri="{FF2B5EF4-FFF2-40B4-BE49-F238E27FC236}">
                <a16:creationId xmlns:a16="http://schemas.microsoft.com/office/drawing/2014/main" id="{7C937A0D-5BC4-F435-3C3A-1E93100B421C}"/>
              </a:ext>
            </a:extLst>
          </p:cNvPr>
          <p:cNvSpPr>
            <a:spLocks noGrp="1"/>
          </p:cNvSpPr>
          <p:nvPr>
            <p:ph type="ftr" sz="quarter" idx="11"/>
          </p:nvPr>
        </p:nvSpPr>
        <p:spPr/>
        <p:txBody>
          <a:bodyPr/>
          <a:lstStyle/>
          <a:p>
            <a:r>
              <a:rPr lang="fr-FR"/>
              <a:t>P. Vareille &amp; V. Tibayrenc</a:t>
            </a:r>
          </a:p>
        </p:txBody>
      </p:sp>
    </p:spTree>
    <p:extLst>
      <p:ext uri="{BB962C8B-B14F-4D97-AF65-F5344CB8AC3E}">
        <p14:creationId xmlns:p14="http://schemas.microsoft.com/office/powerpoint/2010/main" val="1627286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AE9E11-3D35-A611-65A7-F1CD48546CE7}"/>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B3E240D8-05E7-186B-345C-8604C8411AB5}"/>
              </a:ext>
            </a:extLst>
          </p:cNvPr>
          <p:cNvSpPr>
            <a:spLocks noGrp="1"/>
          </p:cNvSpPr>
          <p:nvPr>
            <p:ph type="title"/>
          </p:nvPr>
        </p:nvSpPr>
        <p:spPr>
          <a:xfrm>
            <a:off x="310128" y="619566"/>
            <a:ext cx="11043672" cy="716423"/>
          </a:xfrm>
        </p:spPr>
        <p:txBody>
          <a:bodyPr>
            <a:noAutofit/>
          </a:bodyPr>
          <a:lstStyle/>
          <a:p>
            <a:r>
              <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rPr>
              <a:t>                        Aligner objectifs pédagogiques &amp; exigences citoyennes et professionnelles</a:t>
            </a:r>
            <a:br>
              <a:rPr lang="fr-FR" sz="1050" dirty="0"/>
            </a:br>
            <a:endParaRPr lang="fr-FR" sz="2400"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endParaRPr>
          </a:p>
        </p:txBody>
      </p:sp>
      <p:sp>
        <p:nvSpPr>
          <p:cNvPr id="7" name="ZoneTexte 6">
            <a:extLst>
              <a:ext uri="{FF2B5EF4-FFF2-40B4-BE49-F238E27FC236}">
                <a16:creationId xmlns:a16="http://schemas.microsoft.com/office/drawing/2014/main" id="{2C916B76-0762-D400-79BE-CE58311A7BEC}"/>
              </a:ext>
            </a:extLst>
          </p:cNvPr>
          <p:cNvSpPr txBox="1"/>
          <p:nvPr/>
        </p:nvSpPr>
        <p:spPr>
          <a:xfrm>
            <a:off x="84106" y="49438"/>
            <a:ext cx="3654774" cy="261610"/>
          </a:xfrm>
          <a:prstGeom prst="rect">
            <a:avLst/>
          </a:prstGeom>
          <a:noFill/>
          <a:ln w="28575">
            <a:solidFill>
              <a:schemeClr val="accent5">
                <a:lumMod val="75000"/>
              </a:schemeClr>
            </a:solidFill>
          </a:ln>
        </p:spPr>
        <p:txBody>
          <a:bodyPr wrap="square" rtlCol="0">
            <a:spAutoFit/>
          </a:bodyPr>
          <a:lstStyle/>
          <a:p>
            <a:r>
              <a:rPr lang="fr-FR" sz="1100" dirty="0">
                <a:solidFill>
                  <a:srgbClr val="002060"/>
                </a:solidFill>
              </a:rPr>
              <a:t>Panorama des compétences attendues au 21</a:t>
            </a:r>
            <a:r>
              <a:rPr lang="fr-FR" sz="1100" baseline="30000" dirty="0">
                <a:solidFill>
                  <a:srgbClr val="002060"/>
                </a:solidFill>
              </a:rPr>
              <a:t>ème</a:t>
            </a:r>
            <a:r>
              <a:rPr lang="fr-FR" sz="1100" dirty="0">
                <a:solidFill>
                  <a:srgbClr val="002060"/>
                </a:solidFill>
              </a:rPr>
              <a:t> siècle </a:t>
            </a:r>
          </a:p>
        </p:txBody>
      </p:sp>
      <p:sp>
        <p:nvSpPr>
          <p:cNvPr id="8" name="ZoneTexte 7">
            <a:extLst>
              <a:ext uri="{FF2B5EF4-FFF2-40B4-BE49-F238E27FC236}">
                <a16:creationId xmlns:a16="http://schemas.microsoft.com/office/drawing/2014/main" id="{97447198-5EDB-0188-6BEC-2E5BA7F1DFE5}"/>
              </a:ext>
            </a:extLst>
          </p:cNvPr>
          <p:cNvSpPr txBox="1"/>
          <p:nvPr/>
        </p:nvSpPr>
        <p:spPr>
          <a:xfrm>
            <a:off x="6593840" y="48578"/>
            <a:ext cx="5598160" cy="261610"/>
          </a:xfrm>
          <a:prstGeom prst="rect">
            <a:avLst/>
          </a:prstGeom>
          <a:noFill/>
          <a:ln w="28575">
            <a:solidFill>
              <a:schemeClr val="accent5">
                <a:lumMod val="75000"/>
              </a:schemeClr>
            </a:solidFill>
          </a:ln>
        </p:spPr>
        <p:txBody>
          <a:bodyPr wrap="square" rtlCol="0">
            <a:spAutoFit/>
          </a:bodyPr>
          <a:lstStyle/>
          <a:p>
            <a:r>
              <a:rPr lang="fr-FR" sz="1100" dirty="0">
                <a:solidFill>
                  <a:srgbClr val="002060"/>
                </a:solidFill>
              </a:rPr>
              <a:t>S’aider de l’IA pour renforcer les compétences des étudiants et des enseignants</a:t>
            </a:r>
          </a:p>
        </p:txBody>
      </p:sp>
      <p:sp>
        <p:nvSpPr>
          <p:cNvPr id="9" name="ZoneTexte 8">
            <a:extLst>
              <a:ext uri="{FF2B5EF4-FFF2-40B4-BE49-F238E27FC236}">
                <a16:creationId xmlns:a16="http://schemas.microsoft.com/office/drawing/2014/main" id="{3635996E-918F-456E-213B-655F4864BD63}"/>
              </a:ext>
            </a:extLst>
          </p:cNvPr>
          <p:cNvSpPr txBox="1"/>
          <p:nvPr/>
        </p:nvSpPr>
        <p:spPr>
          <a:xfrm>
            <a:off x="3881154" y="48838"/>
            <a:ext cx="2570412" cy="271278"/>
          </a:xfrm>
          <a:prstGeom prst="rect">
            <a:avLst/>
          </a:prstGeom>
          <a:noFill/>
          <a:ln w="28575">
            <a:solidFill>
              <a:schemeClr val="accent5">
                <a:lumMod val="75000"/>
              </a:schemeClr>
            </a:solidFill>
          </a:ln>
        </p:spPr>
        <p:txBody>
          <a:bodyPr wrap="square" rtlCol="0">
            <a:spAutoFit/>
          </a:bodyPr>
          <a:lstStyle/>
          <a:p>
            <a:r>
              <a:rPr lang="fr-FR" sz="1100" b="1" dirty="0">
                <a:solidFill>
                  <a:srgbClr val="002060"/>
                </a:solidFill>
              </a:rPr>
              <a:t>Activités pédagogiques et impacts</a:t>
            </a:r>
          </a:p>
        </p:txBody>
      </p:sp>
      <p:sp>
        <p:nvSpPr>
          <p:cNvPr id="10" name="Espace réservé du pied de page 9">
            <a:extLst>
              <a:ext uri="{FF2B5EF4-FFF2-40B4-BE49-F238E27FC236}">
                <a16:creationId xmlns:a16="http://schemas.microsoft.com/office/drawing/2014/main" id="{8388F0B6-68FD-8644-6D6F-791E68F29983}"/>
              </a:ext>
            </a:extLst>
          </p:cNvPr>
          <p:cNvSpPr>
            <a:spLocks noGrp="1"/>
          </p:cNvSpPr>
          <p:nvPr>
            <p:ph type="ftr" sz="quarter" idx="11"/>
          </p:nvPr>
        </p:nvSpPr>
        <p:spPr/>
        <p:txBody>
          <a:bodyPr/>
          <a:lstStyle/>
          <a:p>
            <a:r>
              <a:rPr lang="fr-FR"/>
              <a:t>P. Vareille &amp; V. Tibayrenc</a:t>
            </a:r>
            <a:endParaRPr lang="fr-FR" dirty="0"/>
          </a:p>
        </p:txBody>
      </p:sp>
      <p:sp>
        <p:nvSpPr>
          <p:cNvPr id="11" name="Espace réservé du numéro de diapositive 10">
            <a:extLst>
              <a:ext uri="{FF2B5EF4-FFF2-40B4-BE49-F238E27FC236}">
                <a16:creationId xmlns:a16="http://schemas.microsoft.com/office/drawing/2014/main" id="{A376360C-3EB8-B777-6E98-B227F3227602}"/>
              </a:ext>
            </a:extLst>
          </p:cNvPr>
          <p:cNvSpPr>
            <a:spLocks noGrp="1"/>
          </p:cNvSpPr>
          <p:nvPr>
            <p:ph type="sldNum" sz="quarter" idx="12"/>
          </p:nvPr>
        </p:nvSpPr>
        <p:spPr/>
        <p:txBody>
          <a:bodyPr/>
          <a:lstStyle/>
          <a:p>
            <a:fld id="{D04F1F48-0036-4748-9AE0-DD94C39804ED}" type="slidenum">
              <a:rPr lang="fr-FR" smtClean="0"/>
              <a:t>4</a:t>
            </a:fld>
            <a:endParaRPr lang="fr-FR"/>
          </a:p>
        </p:txBody>
      </p:sp>
      <p:sp>
        <p:nvSpPr>
          <p:cNvPr id="12" name="ZoneTexte 11">
            <a:extLst>
              <a:ext uri="{FF2B5EF4-FFF2-40B4-BE49-F238E27FC236}">
                <a16:creationId xmlns:a16="http://schemas.microsoft.com/office/drawing/2014/main" id="{240DC485-DE98-05CC-76F0-12C6AD8B9BA5}"/>
              </a:ext>
            </a:extLst>
          </p:cNvPr>
          <p:cNvSpPr txBox="1"/>
          <p:nvPr/>
        </p:nvSpPr>
        <p:spPr>
          <a:xfrm>
            <a:off x="497840" y="1221302"/>
            <a:ext cx="6212926" cy="4524315"/>
          </a:xfrm>
          <a:prstGeom prst="rect">
            <a:avLst/>
          </a:prstGeom>
          <a:noFill/>
          <a:ln w="19050">
            <a:solidFill>
              <a:schemeClr val="accent5">
                <a:lumMod val="75000"/>
              </a:schemeClr>
            </a:solidFill>
          </a:ln>
        </p:spPr>
        <p:txBody>
          <a:bodyPr wrap="square">
            <a:spAutoFit/>
          </a:bodyPr>
          <a:lstStyle/>
          <a:p>
            <a:r>
              <a:rPr lang="fr-FR" sz="1600"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Identifier</a:t>
            </a:r>
            <a:r>
              <a:rPr lang="fr-FR" sz="16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fr-FR" sz="1600"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analyser</a:t>
            </a:r>
            <a:r>
              <a:rPr lang="fr-FR" sz="1600" dirty="0">
                <a:solidFill>
                  <a:srgbClr val="002060"/>
                </a:solidFill>
                <a:latin typeface="Calibri" panose="020F0502020204030204" pitchFamily="34" charset="0"/>
                <a:ea typeface="Calibri" panose="020F0502020204030204" pitchFamily="34" charset="0"/>
                <a:cs typeface="Calibri" panose="020F0502020204030204" pitchFamily="34" charset="0"/>
              </a:rPr>
              <a:t> et </a:t>
            </a:r>
            <a:r>
              <a:rPr lang="fr-FR" sz="1600"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proposer des solutions pertinentes </a:t>
            </a:r>
            <a:r>
              <a:rPr lang="fr-FR" sz="1600" dirty="0">
                <a:solidFill>
                  <a:srgbClr val="002060"/>
                </a:solidFill>
                <a:latin typeface="Calibri" panose="020F0502020204030204" pitchFamily="34" charset="0"/>
                <a:ea typeface="Calibri" panose="020F0502020204030204" pitchFamily="34" charset="0"/>
                <a:cs typeface="Calibri" panose="020F0502020204030204" pitchFamily="34" charset="0"/>
              </a:rPr>
              <a:t>face à des défis complexes, aussi bien dans un contexte professionnel que pour exercer un jugement éclairé comme ingénieur  </a:t>
            </a:r>
          </a:p>
          <a:p>
            <a:r>
              <a:rPr lang="fr-FR" sz="1600" b="1" dirty="0">
                <a:solidFill>
                  <a:srgbClr val="002060"/>
                </a:solidFill>
                <a:latin typeface="Calibri" panose="020F0502020204030204" pitchFamily="34" charset="0"/>
                <a:ea typeface="Calibri" panose="020F0502020204030204" pitchFamily="34" charset="0"/>
                <a:cs typeface="Calibri" panose="020F0502020204030204" pitchFamily="34" charset="0"/>
              </a:rPr>
              <a:t>               Esprit critique et résolution de problèmes </a:t>
            </a:r>
            <a:endParaRPr lang="fr-FR" sz="16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fr-FR" sz="1600"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endParaRPr>
          </a:p>
          <a:p>
            <a:r>
              <a:rPr lang="fr-FR" sz="1600"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Concevoir </a:t>
            </a:r>
            <a:r>
              <a:rPr lang="fr-FR" sz="1600" dirty="0">
                <a:solidFill>
                  <a:srgbClr val="002060"/>
                </a:solidFill>
                <a:latin typeface="Calibri" panose="020F0502020204030204" pitchFamily="34" charset="0"/>
                <a:ea typeface="Calibri" panose="020F0502020204030204" pitchFamily="34" charset="0"/>
                <a:cs typeface="Calibri" panose="020F0502020204030204" pitchFamily="34" charset="0"/>
              </a:rPr>
              <a:t>de nouvelles solutions, </a:t>
            </a:r>
            <a:r>
              <a:rPr lang="fr-FR" sz="1600"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optimiser des processus </a:t>
            </a:r>
            <a:r>
              <a:rPr lang="fr-FR" sz="1600" dirty="0">
                <a:solidFill>
                  <a:srgbClr val="002060"/>
                </a:solidFill>
                <a:latin typeface="Calibri" panose="020F0502020204030204" pitchFamily="34" charset="0"/>
                <a:ea typeface="Calibri" panose="020F0502020204030204" pitchFamily="34" charset="0"/>
                <a:cs typeface="Calibri" panose="020F0502020204030204" pitchFamily="34" charset="0"/>
              </a:rPr>
              <a:t>et rester compétitif sur le marché du travail, dans un monde technologique en constante évolution</a:t>
            </a:r>
          </a:p>
          <a:p>
            <a:r>
              <a:rPr lang="fr-FR" sz="1600" b="1" dirty="0">
                <a:solidFill>
                  <a:srgbClr val="002060"/>
                </a:solidFill>
                <a:latin typeface="Calibri" panose="020F0502020204030204" pitchFamily="34" charset="0"/>
                <a:ea typeface="Calibri" panose="020F0502020204030204" pitchFamily="34" charset="0"/>
                <a:cs typeface="Calibri" panose="020F0502020204030204" pitchFamily="34" charset="0"/>
              </a:rPr>
              <a:t>                Créativité et innovation </a:t>
            </a:r>
            <a:endParaRPr lang="fr-FR" sz="16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fr-FR" sz="16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sz="1600" b="1" dirty="0">
                <a:solidFill>
                  <a:srgbClr val="78206E"/>
                </a:solidFill>
                <a:latin typeface="Calibri" panose="020F0502020204030204" pitchFamily="34" charset="0"/>
                <a:ea typeface="Calibri" panose="020F0502020204030204" pitchFamily="34" charset="0"/>
                <a:cs typeface="Calibri" panose="020F0502020204030204" pitchFamily="34" charset="0"/>
              </a:rPr>
              <a:t>Travailler</a:t>
            </a:r>
            <a:r>
              <a:rPr lang="fr-FR" sz="1600" b="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fr-FR" sz="1600" b="1" dirty="0">
                <a:solidFill>
                  <a:srgbClr val="78206E"/>
                </a:solidFill>
                <a:latin typeface="Calibri" panose="020F0502020204030204" pitchFamily="34" charset="0"/>
                <a:ea typeface="Calibri" panose="020F0502020204030204" pitchFamily="34" charset="0"/>
                <a:cs typeface="Calibri" panose="020F0502020204030204" pitchFamily="34" charset="0"/>
              </a:rPr>
              <a:t>efficacement</a:t>
            </a:r>
            <a:r>
              <a:rPr lang="fr-FR" sz="1600" dirty="0">
                <a:solidFill>
                  <a:srgbClr val="002060"/>
                </a:solidFill>
                <a:latin typeface="Calibri" panose="020F0502020204030204" pitchFamily="34" charset="0"/>
                <a:ea typeface="Calibri" panose="020F0502020204030204" pitchFamily="34" charset="0"/>
                <a:cs typeface="Calibri" panose="020F0502020204030204" pitchFamily="34" charset="0"/>
              </a:rPr>
              <a:t> en </a:t>
            </a:r>
            <a:r>
              <a:rPr lang="fr-FR" sz="1600"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équipes pluridisciplinaires</a:t>
            </a:r>
            <a:r>
              <a:rPr lang="fr-FR" sz="1600"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fr-FR" sz="1600"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faciliter les échanges </a:t>
            </a:r>
            <a:r>
              <a:rPr lang="fr-FR" sz="1600" dirty="0">
                <a:solidFill>
                  <a:srgbClr val="002060"/>
                </a:solidFill>
                <a:latin typeface="Calibri" panose="020F0502020204030204" pitchFamily="34" charset="0"/>
                <a:ea typeface="Calibri" panose="020F0502020204030204" pitchFamily="34" charset="0"/>
                <a:cs typeface="Calibri" panose="020F0502020204030204" pitchFamily="34" charset="0"/>
              </a:rPr>
              <a:t>et conduire des projets d'envergure avec succès</a:t>
            </a:r>
          </a:p>
          <a:p>
            <a:r>
              <a:rPr lang="fr-FR" sz="1600" b="1" dirty="0">
                <a:solidFill>
                  <a:srgbClr val="002060"/>
                </a:solidFill>
                <a:latin typeface="Calibri" panose="020F0502020204030204" pitchFamily="34" charset="0"/>
                <a:ea typeface="Calibri" panose="020F0502020204030204" pitchFamily="34" charset="0"/>
                <a:cs typeface="Calibri" panose="020F0502020204030204" pitchFamily="34" charset="0"/>
              </a:rPr>
              <a:t>               Collaboration et communication</a:t>
            </a:r>
          </a:p>
          <a:p>
            <a:endParaRPr lang="fr-FR" sz="1600"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endParaRPr>
          </a:p>
          <a:p>
            <a:r>
              <a:rPr lang="fr-FR" sz="1600"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Maîtriser les outils </a:t>
            </a:r>
            <a:r>
              <a:rPr lang="fr-FR" sz="1600" dirty="0">
                <a:solidFill>
                  <a:srgbClr val="002060"/>
                </a:solidFill>
                <a:latin typeface="Calibri" panose="020F0502020204030204" pitchFamily="34" charset="0"/>
                <a:ea typeface="Calibri" panose="020F0502020204030204" pitchFamily="34" charset="0"/>
                <a:cs typeface="Calibri" panose="020F0502020204030204" pitchFamily="34" charset="0"/>
              </a:rPr>
              <a:t>technologiques actuels, </a:t>
            </a:r>
            <a:r>
              <a:rPr lang="fr-FR" sz="1600"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s'adapter rapidement à de nouveaux environnements </a:t>
            </a:r>
            <a:r>
              <a:rPr lang="fr-FR" sz="1600" dirty="0">
                <a:solidFill>
                  <a:srgbClr val="002060"/>
                </a:solidFill>
                <a:latin typeface="Calibri" panose="020F0502020204030204" pitchFamily="34" charset="0"/>
                <a:ea typeface="Calibri" panose="020F0502020204030204" pitchFamily="34" charset="0"/>
                <a:cs typeface="Calibri" panose="020F0502020204030204" pitchFamily="34" charset="0"/>
              </a:rPr>
              <a:t>professionnels et poursuivre une </a:t>
            </a:r>
            <a:r>
              <a:rPr lang="fr-FR" sz="1600"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formation continue autonome tout au long de sa carrière</a:t>
            </a:r>
            <a:r>
              <a:rPr lang="fr-FR" sz="1600" dirty="0">
                <a:solidFill>
                  <a:srgbClr val="002060"/>
                </a:solidFill>
                <a:latin typeface="Calibri" panose="020F0502020204030204" pitchFamily="34" charset="0"/>
                <a:ea typeface="Calibri" panose="020F0502020204030204" pitchFamily="34" charset="0"/>
                <a:cs typeface="Calibri" panose="020F0502020204030204" pitchFamily="34" charset="0"/>
              </a:rPr>
              <a:t>.</a:t>
            </a:r>
          </a:p>
          <a:p>
            <a:r>
              <a:rPr lang="fr-FR" sz="1600" b="1" dirty="0">
                <a:solidFill>
                  <a:srgbClr val="002060"/>
                </a:solidFill>
                <a:latin typeface="Calibri" panose="020F0502020204030204" pitchFamily="34" charset="0"/>
                <a:ea typeface="Calibri" panose="020F0502020204030204" pitchFamily="34" charset="0"/>
                <a:cs typeface="Calibri" panose="020F0502020204030204" pitchFamily="34" charset="0"/>
              </a:rPr>
              <a:t>                Littératie numérique et autonomie dans l'apprentissage - FTLV</a:t>
            </a:r>
            <a:endParaRPr lang="fr-FR" sz="1600"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cxnSp>
        <p:nvCxnSpPr>
          <p:cNvPr id="14" name="Connecteur droit avec flèche 13">
            <a:extLst>
              <a:ext uri="{FF2B5EF4-FFF2-40B4-BE49-F238E27FC236}">
                <a16:creationId xmlns:a16="http://schemas.microsoft.com/office/drawing/2014/main" id="{20D23730-DC39-C85D-DEE7-6914CBFCF0AE}"/>
              </a:ext>
            </a:extLst>
          </p:cNvPr>
          <p:cNvCxnSpPr>
            <a:cxnSpLocks/>
          </p:cNvCxnSpPr>
          <p:nvPr/>
        </p:nvCxnSpPr>
        <p:spPr>
          <a:xfrm>
            <a:off x="597514" y="2160575"/>
            <a:ext cx="640211" cy="0"/>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7" name="Connecteur droit avec flèche 16">
            <a:extLst>
              <a:ext uri="{FF2B5EF4-FFF2-40B4-BE49-F238E27FC236}">
                <a16:creationId xmlns:a16="http://schemas.microsoft.com/office/drawing/2014/main" id="{236D923E-BA1A-15C1-CD98-53FBDD9FB2B9}"/>
              </a:ext>
            </a:extLst>
          </p:cNvPr>
          <p:cNvCxnSpPr>
            <a:cxnSpLocks/>
          </p:cNvCxnSpPr>
          <p:nvPr/>
        </p:nvCxnSpPr>
        <p:spPr>
          <a:xfrm>
            <a:off x="597513" y="3429000"/>
            <a:ext cx="640211" cy="0"/>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8" name="Connecteur droit avec flèche 17">
            <a:extLst>
              <a:ext uri="{FF2B5EF4-FFF2-40B4-BE49-F238E27FC236}">
                <a16:creationId xmlns:a16="http://schemas.microsoft.com/office/drawing/2014/main" id="{9E8983B8-D64D-C0FF-603B-3875F9BAF6C0}"/>
              </a:ext>
            </a:extLst>
          </p:cNvPr>
          <p:cNvCxnSpPr>
            <a:cxnSpLocks/>
          </p:cNvCxnSpPr>
          <p:nvPr/>
        </p:nvCxnSpPr>
        <p:spPr>
          <a:xfrm>
            <a:off x="597514" y="4335143"/>
            <a:ext cx="640211" cy="0"/>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cxnSp>
        <p:nvCxnSpPr>
          <p:cNvPr id="19" name="Connecteur droit avec flèche 18">
            <a:extLst>
              <a:ext uri="{FF2B5EF4-FFF2-40B4-BE49-F238E27FC236}">
                <a16:creationId xmlns:a16="http://schemas.microsoft.com/office/drawing/2014/main" id="{FF6F6AC2-C1AC-A5DE-7902-3CB75D555274}"/>
              </a:ext>
            </a:extLst>
          </p:cNvPr>
          <p:cNvCxnSpPr>
            <a:cxnSpLocks/>
          </p:cNvCxnSpPr>
          <p:nvPr/>
        </p:nvCxnSpPr>
        <p:spPr>
          <a:xfrm>
            <a:off x="597513" y="5548572"/>
            <a:ext cx="640211" cy="0"/>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sp>
        <p:nvSpPr>
          <p:cNvPr id="21" name="ZoneTexte 20">
            <a:extLst>
              <a:ext uri="{FF2B5EF4-FFF2-40B4-BE49-F238E27FC236}">
                <a16:creationId xmlns:a16="http://schemas.microsoft.com/office/drawing/2014/main" id="{DE390AFC-28C4-2CFE-26FB-EF010BB64F1F}"/>
              </a:ext>
            </a:extLst>
          </p:cNvPr>
          <p:cNvSpPr txBox="1"/>
          <p:nvPr/>
        </p:nvSpPr>
        <p:spPr>
          <a:xfrm>
            <a:off x="7282364" y="1221303"/>
            <a:ext cx="4817938" cy="4524315"/>
          </a:xfrm>
          <a:prstGeom prst="rect">
            <a:avLst/>
          </a:prstGeom>
          <a:noFill/>
          <a:ln w="22225">
            <a:solidFill>
              <a:schemeClr val="accent5">
                <a:lumMod val="75000"/>
              </a:schemeClr>
            </a:solidFill>
          </a:ln>
        </p:spPr>
        <p:txBody>
          <a:bodyPr wrap="square" rtlCol="0">
            <a:spAutoFit/>
          </a:bodyPr>
          <a:lstStyle/>
          <a:p>
            <a:r>
              <a:rPr lang="fr-FR"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Quelques activités pédagogiques utilisant l’IA</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Recherche documentaire/présentation des références</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Evaluation des productions des différentes IA</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Aide à la rédaction</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Création d’un </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hlinkClick r:id="rId3" action="ppaction://hlinkfile"/>
              </a:rPr>
              <a:t>dilemme</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 </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Création d’une </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hlinkClick r:id="rId4" action="ppaction://hlinkfile"/>
              </a:rPr>
              <a:t>BD</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/Manga</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Organisation d’un débat</a:t>
            </a:r>
          </a:p>
          <a:p>
            <a:endParaRPr lang="fr-FR" dirty="0"/>
          </a:p>
          <a:p>
            <a:endParaRPr lang="fr-FR" dirty="0"/>
          </a:p>
        </p:txBody>
      </p:sp>
    </p:spTree>
    <p:extLst>
      <p:ext uri="{BB962C8B-B14F-4D97-AF65-F5344CB8AC3E}">
        <p14:creationId xmlns:p14="http://schemas.microsoft.com/office/powerpoint/2010/main" val="3500318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5FACF-0F94-953A-BB31-ACFD5892B99B}"/>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3E403361-4622-A276-60CB-C14A25EB3E45}"/>
              </a:ext>
            </a:extLst>
          </p:cNvPr>
          <p:cNvSpPr>
            <a:spLocks noGrp="1"/>
          </p:cNvSpPr>
          <p:nvPr>
            <p:ph type="title"/>
          </p:nvPr>
        </p:nvSpPr>
        <p:spPr>
          <a:xfrm>
            <a:off x="399634" y="588918"/>
            <a:ext cx="11392732" cy="716423"/>
          </a:xfrm>
        </p:spPr>
        <p:txBody>
          <a:bodyPr>
            <a:noAutofit/>
          </a:bodyPr>
          <a:lstStyle/>
          <a:p>
            <a:pPr algn="ctr"/>
            <a:r>
              <a:rPr lang="fr-FR" sz="2400" i="1" dirty="0">
                <a:solidFill>
                  <a:srgbClr val="002060"/>
                </a:solidFill>
                <a:latin typeface="Calibri" panose="020F0502020204030204" pitchFamily="34" charset="0"/>
                <a:ea typeface="Calibri" panose="020F0502020204030204" pitchFamily="34" charset="0"/>
                <a:cs typeface="Calibri" panose="020F0502020204030204" pitchFamily="34" charset="0"/>
              </a:rPr>
              <a:t>Scénario problématisé : « Terres rares, tension maximale </a:t>
            </a:r>
            <a:r>
              <a:rPr lang="fr-FR" sz="2400" b="1" i="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a:t>
            </a:r>
            <a:br>
              <a:rPr lang="fr-FR" sz="2400" b="1" i="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br>
            <a:endPar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ZoneTexte 6">
            <a:extLst>
              <a:ext uri="{FF2B5EF4-FFF2-40B4-BE49-F238E27FC236}">
                <a16:creationId xmlns:a16="http://schemas.microsoft.com/office/drawing/2014/main" id="{B7A6C2F2-6361-D194-884D-415F3EDA5C66}"/>
              </a:ext>
            </a:extLst>
          </p:cNvPr>
          <p:cNvSpPr txBox="1"/>
          <p:nvPr/>
        </p:nvSpPr>
        <p:spPr>
          <a:xfrm>
            <a:off x="84106" y="49438"/>
            <a:ext cx="3654774" cy="261610"/>
          </a:xfrm>
          <a:prstGeom prst="rect">
            <a:avLst/>
          </a:prstGeom>
          <a:noFill/>
          <a:ln w="28575">
            <a:solidFill>
              <a:schemeClr val="accent5">
                <a:lumMod val="75000"/>
              </a:schemeClr>
            </a:solidFill>
          </a:ln>
        </p:spPr>
        <p:txBody>
          <a:bodyPr wrap="square" rtlCol="0">
            <a:spAutoFit/>
          </a:bodyPr>
          <a:lstStyle/>
          <a:p>
            <a:r>
              <a:rPr lang="fr-FR" sz="1100" dirty="0">
                <a:solidFill>
                  <a:srgbClr val="002060"/>
                </a:solidFill>
              </a:rPr>
              <a:t>Panorama des compétences attendues au 21</a:t>
            </a:r>
            <a:r>
              <a:rPr lang="fr-FR" sz="1100" baseline="30000" dirty="0">
                <a:solidFill>
                  <a:srgbClr val="002060"/>
                </a:solidFill>
              </a:rPr>
              <a:t>ème</a:t>
            </a:r>
            <a:r>
              <a:rPr lang="fr-FR" sz="1100" dirty="0">
                <a:solidFill>
                  <a:srgbClr val="002060"/>
                </a:solidFill>
              </a:rPr>
              <a:t> siècle </a:t>
            </a:r>
          </a:p>
        </p:txBody>
      </p:sp>
      <p:sp>
        <p:nvSpPr>
          <p:cNvPr id="8" name="ZoneTexte 7">
            <a:extLst>
              <a:ext uri="{FF2B5EF4-FFF2-40B4-BE49-F238E27FC236}">
                <a16:creationId xmlns:a16="http://schemas.microsoft.com/office/drawing/2014/main" id="{143AFC61-C062-010F-6B60-C107B803260E}"/>
              </a:ext>
            </a:extLst>
          </p:cNvPr>
          <p:cNvSpPr txBox="1"/>
          <p:nvPr/>
        </p:nvSpPr>
        <p:spPr>
          <a:xfrm>
            <a:off x="6952789" y="59707"/>
            <a:ext cx="5100320" cy="261610"/>
          </a:xfrm>
          <a:prstGeom prst="rect">
            <a:avLst/>
          </a:prstGeom>
          <a:noFill/>
          <a:ln w="28575">
            <a:solidFill>
              <a:schemeClr val="accent5">
                <a:lumMod val="75000"/>
              </a:schemeClr>
            </a:solidFill>
          </a:ln>
        </p:spPr>
        <p:txBody>
          <a:bodyPr wrap="square" rtlCol="0">
            <a:spAutoFit/>
          </a:bodyPr>
          <a:lstStyle/>
          <a:p>
            <a:r>
              <a:rPr lang="fr-FR" sz="1100" dirty="0">
                <a:solidFill>
                  <a:srgbClr val="002060"/>
                </a:solidFill>
              </a:rPr>
              <a:t>S’aider de l’IA pour renforcer les compétences des étudiants et des enseignants</a:t>
            </a:r>
          </a:p>
        </p:txBody>
      </p:sp>
      <p:sp>
        <p:nvSpPr>
          <p:cNvPr id="9" name="ZoneTexte 8">
            <a:extLst>
              <a:ext uri="{FF2B5EF4-FFF2-40B4-BE49-F238E27FC236}">
                <a16:creationId xmlns:a16="http://schemas.microsoft.com/office/drawing/2014/main" id="{292344B5-6920-A616-F660-CE97DA678F2C}"/>
              </a:ext>
            </a:extLst>
          </p:cNvPr>
          <p:cNvSpPr txBox="1"/>
          <p:nvPr/>
        </p:nvSpPr>
        <p:spPr>
          <a:xfrm>
            <a:off x="3801548" y="79910"/>
            <a:ext cx="3088572" cy="261610"/>
          </a:xfrm>
          <a:prstGeom prst="rect">
            <a:avLst/>
          </a:prstGeom>
          <a:noFill/>
          <a:ln w="28575">
            <a:solidFill>
              <a:schemeClr val="accent5">
                <a:lumMod val="75000"/>
              </a:schemeClr>
            </a:solidFill>
          </a:ln>
        </p:spPr>
        <p:txBody>
          <a:bodyPr wrap="square" rtlCol="0">
            <a:spAutoFit/>
          </a:bodyPr>
          <a:lstStyle/>
          <a:p>
            <a:r>
              <a:rPr lang="fr-FR" sz="1100" b="1" dirty="0">
                <a:solidFill>
                  <a:srgbClr val="002060"/>
                </a:solidFill>
              </a:rPr>
              <a:t>Activités pédagogiques et impacts</a:t>
            </a:r>
          </a:p>
        </p:txBody>
      </p:sp>
      <p:sp>
        <p:nvSpPr>
          <p:cNvPr id="10" name="Espace réservé du pied de page 9">
            <a:extLst>
              <a:ext uri="{FF2B5EF4-FFF2-40B4-BE49-F238E27FC236}">
                <a16:creationId xmlns:a16="http://schemas.microsoft.com/office/drawing/2014/main" id="{7E14E243-179D-1A10-2F1B-400A2648A584}"/>
              </a:ext>
            </a:extLst>
          </p:cNvPr>
          <p:cNvSpPr>
            <a:spLocks noGrp="1"/>
          </p:cNvSpPr>
          <p:nvPr>
            <p:ph type="ftr" sz="quarter" idx="11"/>
          </p:nvPr>
        </p:nvSpPr>
        <p:spPr/>
        <p:txBody>
          <a:bodyPr/>
          <a:lstStyle/>
          <a:p>
            <a:r>
              <a:rPr lang="fr-FR"/>
              <a:t>P. Vareille &amp; V. Tibayrenc</a:t>
            </a:r>
            <a:endParaRPr lang="fr-FR" dirty="0"/>
          </a:p>
        </p:txBody>
      </p:sp>
      <p:sp>
        <p:nvSpPr>
          <p:cNvPr id="11" name="Espace réservé du numéro de diapositive 10">
            <a:extLst>
              <a:ext uri="{FF2B5EF4-FFF2-40B4-BE49-F238E27FC236}">
                <a16:creationId xmlns:a16="http://schemas.microsoft.com/office/drawing/2014/main" id="{83F8B860-A10E-2D51-B88E-D7919D847B25}"/>
              </a:ext>
            </a:extLst>
          </p:cNvPr>
          <p:cNvSpPr>
            <a:spLocks noGrp="1"/>
          </p:cNvSpPr>
          <p:nvPr>
            <p:ph type="sldNum" sz="quarter" idx="12"/>
          </p:nvPr>
        </p:nvSpPr>
        <p:spPr/>
        <p:txBody>
          <a:bodyPr/>
          <a:lstStyle/>
          <a:p>
            <a:fld id="{D04F1F48-0036-4748-9AE0-DD94C39804ED}" type="slidenum">
              <a:rPr lang="fr-FR" smtClean="0"/>
              <a:t>5</a:t>
            </a:fld>
            <a:endParaRPr lang="fr-FR"/>
          </a:p>
        </p:txBody>
      </p:sp>
      <p:sp>
        <p:nvSpPr>
          <p:cNvPr id="4" name="ZoneTexte 3">
            <a:extLst>
              <a:ext uri="{FF2B5EF4-FFF2-40B4-BE49-F238E27FC236}">
                <a16:creationId xmlns:a16="http://schemas.microsoft.com/office/drawing/2014/main" id="{77E3D960-A75B-6C7D-A77E-1CA2D201ED38}"/>
              </a:ext>
            </a:extLst>
          </p:cNvPr>
          <p:cNvSpPr txBox="1"/>
          <p:nvPr/>
        </p:nvSpPr>
        <p:spPr>
          <a:xfrm>
            <a:off x="281097" y="1067454"/>
            <a:ext cx="11629806" cy="5293757"/>
          </a:xfrm>
          <a:prstGeom prst="rect">
            <a:avLst/>
          </a:prstGeom>
          <a:noFill/>
          <a:ln w="25400">
            <a:solidFill>
              <a:schemeClr val="accent5">
                <a:lumMod val="75000"/>
              </a:schemeClr>
            </a:solidFill>
          </a:ln>
        </p:spPr>
        <p:txBody>
          <a:bodyPr wrap="square">
            <a:spAutoFit/>
          </a:bodyPr>
          <a:lstStyle/>
          <a:p>
            <a:pPr>
              <a:buNone/>
            </a:pPr>
            <a:r>
              <a:rPr lang="fr-FR" b="1" i="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Débat</a:t>
            </a:r>
          </a:p>
          <a:p>
            <a:pPr algn="just">
              <a:buNone/>
            </a:pPr>
            <a:r>
              <a:rPr lang="fr-FR" i="1" dirty="0">
                <a:solidFill>
                  <a:srgbClr val="002060"/>
                </a:solidFill>
                <a:latin typeface="Calibri" panose="020F0502020204030204" pitchFamily="34" charset="0"/>
                <a:ea typeface="Calibri" panose="020F0502020204030204" pitchFamily="34" charset="0"/>
                <a:cs typeface="Calibri" panose="020F0502020204030204" pitchFamily="34" charset="0"/>
              </a:rPr>
              <a:t>En 2035, le secteur technologique mondial fait face à une crise sans précédent : les réserves exploitables de terres rares diminuent drastiquement. Ces minerais, essentiels à la fabrication des smartphones, véhicules électriques, turbines d’éoliennes et autres technologies avancées, deviennent soudainement très rares et extrêmement coûteux. Les principaux pays producteurs annoncent des restrictions d’exportations pour préserver leurs propres industries technologiques.</a:t>
            </a:r>
          </a:p>
          <a:p>
            <a:pPr algn="just">
              <a:buNone/>
            </a:pPr>
            <a:r>
              <a:rPr lang="fr-FR" i="1" dirty="0">
                <a:solidFill>
                  <a:srgbClr val="002060"/>
                </a:solidFill>
                <a:latin typeface="Calibri" panose="020F0502020204030204" pitchFamily="34" charset="0"/>
                <a:ea typeface="Calibri" panose="020F0502020204030204" pitchFamily="34" charset="0"/>
                <a:cs typeface="Calibri" panose="020F0502020204030204" pitchFamily="34" charset="0"/>
              </a:rPr>
              <a:t>Face à cette situation, plusieurs enjeux émergent :</a:t>
            </a:r>
          </a:p>
          <a:p>
            <a:pPr algn="just"/>
            <a:endParaRPr lang="fr-FR" b="1" i="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gn="just"/>
            <a:r>
              <a:rPr lang="fr-FR" b="1" i="1" dirty="0">
                <a:solidFill>
                  <a:srgbClr val="002060"/>
                </a:solidFill>
                <a:latin typeface="Calibri" panose="020F0502020204030204" pitchFamily="34" charset="0"/>
                <a:ea typeface="Calibri" panose="020F0502020204030204" pitchFamily="34" charset="0"/>
                <a:cs typeface="Calibri" panose="020F0502020204030204" pitchFamily="34" charset="0"/>
              </a:rPr>
              <a:t>Technologique et industriel</a:t>
            </a:r>
            <a:r>
              <a:rPr lang="fr-FR" i="1" dirty="0">
                <a:solidFill>
                  <a:srgbClr val="002060"/>
                </a:solidFill>
                <a:latin typeface="Calibri" panose="020F0502020204030204" pitchFamily="34" charset="0"/>
                <a:ea typeface="Calibri" panose="020F0502020204030204" pitchFamily="34" charset="0"/>
                <a:cs typeface="Calibri" panose="020F0502020204030204" pitchFamily="34" charset="0"/>
              </a:rPr>
              <a:t> : comment maintenir la production technologique sans ces minerais indispensables ?</a:t>
            </a:r>
          </a:p>
          <a:p>
            <a:pPr algn="just"/>
            <a:endParaRPr lang="fr-FR" b="1" i="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gn="just"/>
            <a:r>
              <a:rPr lang="fr-FR" b="1" i="1" dirty="0">
                <a:solidFill>
                  <a:srgbClr val="002060"/>
                </a:solidFill>
                <a:latin typeface="Calibri" panose="020F0502020204030204" pitchFamily="34" charset="0"/>
                <a:ea typeface="Calibri" panose="020F0502020204030204" pitchFamily="34" charset="0"/>
                <a:cs typeface="Calibri" panose="020F0502020204030204" pitchFamily="34" charset="0"/>
              </a:rPr>
              <a:t>Géopolitique</a:t>
            </a:r>
            <a:r>
              <a:rPr lang="fr-FR" i="1" dirty="0">
                <a:solidFill>
                  <a:srgbClr val="002060"/>
                </a:solidFill>
                <a:latin typeface="Calibri" panose="020F0502020204030204" pitchFamily="34" charset="0"/>
                <a:ea typeface="Calibri" panose="020F0502020204030204" pitchFamily="34" charset="0"/>
                <a:cs typeface="Calibri" panose="020F0502020204030204" pitchFamily="34" charset="0"/>
              </a:rPr>
              <a:t> : comment gérer les tensions internationales accrues par les restrictions de ces ressources stratégiques ?</a:t>
            </a:r>
          </a:p>
          <a:p>
            <a:pPr algn="just"/>
            <a:endParaRPr lang="fr-FR" b="1" i="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gn="just"/>
            <a:r>
              <a:rPr lang="fr-FR" b="1" i="1" dirty="0">
                <a:solidFill>
                  <a:srgbClr val="002060"/>
                </a:solidFill>
                <a:latin typeface="Calibri" panose="020F0502020204030204" pitchFamily="34" charset="0"/>
                <a:ea typeface="Calibri" panose="020F0502020204030204" pitchFamily="34" charset="0"/>
                <a:cs typeface="Calibri" panose="020F0502020204030204" pitchFamily="34" charset="0"/>
              </a:rPr>
              <a:t>Environnemental</a:t>
            </a:r>
            <a:r>
              <a:rPr lang="fr-FR" i="1" dirty="0">
                <a:solidFill>
                  <a:srgbClr val="002060"/>
                </a:solidFill>
                <a:latin typeface="Calibri" panose="020F0502020204030204" pitchFamily="34" charset="0"/>
                <a:ea typeface="Calibri" panose="020F0502020204030204" pitchFamily="34" charset="0"/>
                <a:cs typeface="Calibri" panose="020F0502020204030204" pitchFamily="34" charset="0"/>
              </a:rPr>
              <a:t> : quelles alternatives viables, durables et écologiques peuvent être développées ?</a:t>
            </a:r>
          </a:p>
          <a:p>
            <a:pPr algn="just"/>
            <a:endParaRPr lang="fr-FR" b="1" i="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gn="just"/>
            <a:r>
              <a:rPr lang="fr-FR" b="1" i="1" dirty="0">
                <a:solidFill>
                  <a:srgbClr val="002060"/>
                </a:solidFill>
                <a:latin typeface="Calibri" panose="020F0502020204030204" pitchFamily="34" charset="0"/>
                <a:ea typeface="Calibri" panose="020F0502020204030204" pitchFamily="34" charset="0"/>
                <a:cs typeface="Calibri" panose="020F0502020204030204" pitchFamily="34" charset="0"/>
              </a:rPr>
              <a:t>Économique et social</a:t>
            </a:r>
            <a:r>
              <a:rPr lang="fr-FR" i="1" dirty="0">
                <a:solidFill>
                  <a:srgbClr val="002060"/>
                </a:solidFill>
                <a:latin typeface="Calibri" panose="020F0502020204030204" pitchFamily="34" charset="0"/>
                <a:ea typeface="Calibri" panose="020F0502020204030204" pitchFamily="34" charset="0"/>
                <a:cs typeface="Calibri" panose="020F0502020204030204" pitchFamily="34" charset="0"/>
              </a:rPr>
              <a:t> : quels impacts sur l’emploi et les inégalités économiques engendrés par cette crise ?</a:t>
            </a:r>
          </a:p>
          <a:p>
            <a:pPr algn="just"/>
            <a:endParaRPr lang="fr-FR" b="1" i="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gn="just"/>
            <a:r>
              <a:rPr lang="fr-FR" b="1" i="1" dirty="0">
                <a:solidFill>
                  <a:srgbClr val="002060"/>
                </a:solidFill>
                <a:latin typeface="Calibri" panose="020F0502020204030204" pitchFamily="34" charset="0"/>
                <a:ea typeface="Calibri" panose="020F0502020204030204" pitchFamily="34" charset="0"/>
                <a:cs typeface="Calibri" panose="020F0502020204030204" pitchFamily="34" charset="0"/>
              </a:rPr>
              <a:t>Activité pédagogique proposée :</a:t>
            </a:r>
          </a:p>
          <a:p>
            <a:pPr algn="just"/>
            <a:r>
              <a:rPr lang="fr-FR" i="1" dirty="0">
                <a:solidFill>
                  <a:srgbClr val="002060"/>
                </a:solidFill>
                <a:latin typeface="Calibri" panose="020F0502020204030204" pitchFamily="34" charset="0"/>
                <a:ea typeface="Calibri" panose="020F0502020204030204" pitchFamily="34" charset="0"/>
                <a:cs typeface="Calibri" panose="020F0502020204030204" pitchFamily="34" charset="0"/>
              </a:rPr>
              <a:t>Pour faire suite au </a:t>
            </a:r>
            <a:r>
              <a:rPr lang="fr-FR" b="1" i="1" dirty="0">
                <a:solidFill>
                  <a:srgbClr val="002060"/>
                </a:solidFill>
                <a:latin typeface="Calibri" panose="020F0502020204030204" pitchFamily="34" charset="0"/>
                <a:ea typeface="Calibri" panose="020F0502020204030204" pitchFamily="34" charset="0"/>
                <a:cs typeface="Calibri" panose="020F0502020204030204" pitchFamily="34" charset="0"/>
                <a:hlinkClick r:id="rId3"/>
              </a:rPr>
              <a:t>cours</a:t>
            </a:r>
            <a:r>
              <a:rPr lang="fr-FR" b="1" i="1"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fr-FR" i="1" dirty="0">
                <a:solidFill>
                  <a:srgbClr val="002060"/>
                </a:solidFill>
                <a:latin typeface="Calibri" panose="020F0502020204030204" pitchFamily="34" charset="0"/>
                <a:ea typeface="Calibri" panose="020F0502020204030204" pitchFamily="34" charset="0"/>
                <a:cs typeface="Calibri" panose="020F0502020204030204" pitchFamily="34" charset="0"/>
              </a:rPr>
              <a:t>dispensé, les étudiants analyseront cette crise sous ces différents angles, présenteront des solutions argumentées, innovantes et réalistes lors d'un débat organisé en classe</a:t>
            </a:r>
            <a:r>
              <a:rPr lang="fr-FR" sz="1400" i="1" dirty="0">
                <a:solidFill>
                  <a:srgbClr val="002060"/>
                </a:solidFill>
                <a:latin typeface="Calibri" panose="020F0502020204030204" pitchFamily="34" charset="0"/>
                <a:ea typeface="Calibri" panose="020F0502020204030204" pitchFamily="34" charset="0"/>
                <a:cs typeface="Calibri" panose="020F0502020204030204" pitchFamily="34" charset="0"/>
              </a:rPr>
              <a:t>. </a:t>
            </a:r>
          </a:p>
          <a:p>
            <a:pPr algn="just"/>
            <a:r>
              <a:rPr lang="fr-FR" sz="1600" i="1" dirty="0">
                <a:solidFill>
                  <a:srgbClr val="002060"/>
                </a:solidFill>
                <a:latin typeface="Calibri" panose="020F0502020204030204" pitchFamily="34" charset="0"/>
                <a:ea typeface="Calibri" panose="020F0502020204030204" pitchFamily="34" charset="0"/>
                <a:cs typeface="Calibri" panose="020F0502020204030204" pitchFamily="34" charset="0"/>
              </a:rPr>
              <a:t>Ils pourront utiliser l’IA pour des ressources complémentaires. </a:t>
            </a:r>
          </a:p>
        </p:txBody>
      </p:sp>
    </p:spTree>
    <p:extLst>
      <p:ext uri="{BB962C8B-B14F-4D97-AF65-F5344CB8AC3E}">
        <p14:creationId xmlns:p14="http://schemas.microsoft.com/office/powerpoint/2010/main" val="2961110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7277EB-F33A-F3ED-7E0B-D237766F8F2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EB9F045A-36EB-767D-13A3-C665F926AC96}"/>
              </a:ext>
            </a:extLst>
          </p:cNvPr>
          <p:cNvSpPr>
            <a:spLocks noGrp="1"/>
          </p:cNvSpPr>
          <p:nvPr>
            <p:ph type="title"/>
          </p:nvPr>
        </p:nvSpPr>
        <p:spPr>
          <a:xfrm>
            <a:off x="491074" y="688330"/>
            <a:ext cx="11392732" cy="723655"/>
          </a:xfrm>
        </p:spPr>
        <p:txBody>
          <a:bodyPr>
            <a:noAutofit/>
          </a:bodyPr>
          <a:lstStyle/>
          <a:p>
            <a:pPr algn="ctr"/>
            <a:r>
              <a:rPr lang="fr-FR" sz="2400" i="1" dirty="0">
                <a:solidFill>
                  <a:srgbClr val="002060"/>
                </a:solidFill>
                <a:latin typeface="Calibri" panose="020F0502020204030204" pitchFamily="34" charset="0"/>
                <a:ea typeface="Calibri" panose="020F0502020204030204" pitchFamily="34" charset="0"/>
                <a:cs typeface="Calibri" panose="020F0502020204030204" pitchFamily="34" charset="0"/>
              </a:rPr>
              <a:t>Scénario problématisé : « Terres rares, tension maximale </a:t>
            </a:r>
            <a:r>
              <a:rPr lang="fr-FR" sz="2400" b="1" i="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a:t>
            </a:r>
            <a:br>
              <a:rPr lang="fr-FR" sz="2400" b="1" i="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br>
            <a:r>
              <a:rPr lang="fr-FR" sz="1800" b="1" dirty="0">
                <a:solidFill>
                  <a:schemeClr val="accent5">
                    <a:lumMod val="75000"/>
                  </a:schemeClr>
                </a:solidFill>
                <a:effectLst/>
                <a:latin typeface="Calibri" panose="020F0502020204030204" pitchFamily="34" charset="0"/>
                <a:ea typeface="Times New Roman" panose="02020603050405020304" pitchFamily="18" charset="0"/>
              </a:rPr>
              <a:t>Compétences développées</a:t>
            </a:r>
            <a:br>
              <a:rPr lang="fr-FR" sz="1050" b="1" dirty="0">
                <a:solidFill>
                  <a:schemeClr val="accent5">
                    <a:lumMod val="75000"/>
                  </a:schemeClr>
                </a:solidFill>
                <a:effectLst/>
                <a:latin typeface="Calibri" panose="020F0502020204030204" pitchFamily="34" charset="0"/>
                <a:ea typeface="Times New Roman" panose="02020603050405020304" pitchFamily="18" charset="0"/>
              </a:rPr>
            </a:br>
            <a:endPar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ZoneTexte 6">
            <a:extLst>
              <a:ext uri="{FF2B5EF4-FFF2-40B4-BE49-F238E27FC236}">
                <a16:creationId xmlns:a16="http://schemas.microsoft.com/office/drawing/2014/main" id="{11884E0E-3B96-8E97-418B-CFFA81083DE0}"/>
              </a:ext>
            </a:extLst>
          </p:cNvPr>
          <p:cNvSpPr txBox="1"/>
          <p:nvPr/>
        </p:nvSpPr>
        <p:spPr>
          <a:xfrm>
            <a:off x="84106" y="49438"/>
            <a:ext cx="3654774" cy="261610"/>
          </a:xfrm>
          <a:prstGeom prst="rect">
            <a:avLst/>
          </a:prstGeom>
          <a:noFill/>
          <a:ln w="28575">
            <a:solidFill>
              <a:schemeClr val="accent5">
                <a:lumMod val="75000"/>
              </a:schemeClr>
            </a:solidFill>
          </a:ln>
        </p:spPr>
        <p:txBody>
          <a:bodyPr wrap="square" rtlCol="0">
            <a:spAutoFit/>
          </a:bodyPr>
          <a:lstStyle/>
          <a:p>
            <a:r>
              <a:rPr lang="fr-FR" sz="1100" dirty="0">
                <a:solidFill>
                  <a:srgbClr val="002060"/>
                </a:solidFill>
              </a:rPr>
              <a:t>Panorama des compétences attendues au 21</a:t>
            </a:r>
            <a:r>
              <a:rPr lang="fr-FR" sz="1100" baseline="30000" dirty="0">
                <a:solidFill>
                  <a:srgbClr val="002060"/>
                </a:solidFill>
              </a:rPr>
              <a:t>ème</a:t>
            </a:r>
            <a:r>
              <a:rPr lang="fr-FR" sz="1100" dirty="0">
                <a:solidFill>
                  <a:srgbClr val="002060"/>
                </a:solidFill>
              </a:rPr>
              <a:t> siècle </a:t>
            </a:r>
          </a:p>
        </p:txBody>
      </p:sp>
      <p:sp>
        <p:nvSpPr>
          <p:cNvPr id="8" name="ZoneTexte 7">
            <a:extLst>
              <a:ext uri="{FF2B5EF4-FFF2-40B4-BE49-F238E27FC236}">
                <a16:creationId xmlns:a16="http://schemas.microsoft.com/office/drawing/2014/main" id="{B0234898-A9A4-879F-BBE5-1EC26D4B017A}"/>
              </a:ext>
            </a:extLst>
          </p:cNvPr>
          <p:cNvSpPr txBox="1"/>
          <p:nvPr/>
        </p:nvSpPr>
        <p:spPr>
          <a:xfrm>
            <a:off x="7007574" y="47689"/>
            <a:ext cx="5100320" cy="261610"/>
          </a:xfrm>
          <a:prstGeom prst="rect">
            <a:avLst/>
          </a:prstGeom>
          <a:noFill/>
          <a:ln w="28575">
            <a:solidFill>
              <a:schemeClr val="accent5">
                <a:lumMod val="75000"/>
              </a:schemeClr>
            </a:solidFill>
          </a:ln>
        </p:spPr>
        <p:txBody>
          <a:bodyPr wrap="square" rtlCol="0">
            <a:spAutoFit/>
          </a:bodyPr>
          <a:lstStyle/>
          <a:p>
            <a:r>
              <a:rPr lang="fr-FR" sz="1100" dirty="0">
                <a:solidFill>
                  <a:srgbClr val="002060"/>
                </a:solidFill>
              </a:rPr>
              <a:t>S’aider de l’IA pour renforcer les compétences des étudiants et des enseignants</a:t>
            </a:r>
          </a:p>
        </p:txBody>
      </p:sp>
      <p:sp>
        <p:nvSpPr>
          <p:cNvPr id="9" name="ZoneTexte 8">
            <a:extLst>
              <a:ext uri="{FF2B5EF4-FFF2-40B4-BE49-F238E27FC236}">
                <a16:creationId xmlns:a16="http://schemas.microsoft.com/office/drawing/2014/main" id="{29A2BBCD-33F5-5E65-0201-6B366901D1FC}"/>
              </a:ext>
            </a:extLst>
          </p:cNvPr>
          <p:cNvSpPr txBox="1"/>
          <p:nvPr/>
        </p:nvSpPr>
        <p:spPr>
          <a:xfrm>
            <a:off x="3840548" y="57568"/>
            <a:ext cx="3088572" cy="261610"/>
          </a:xfrm>
          <a:prstGeom prst="rect">
            <a:avLst/>
          </a:prstGeom>
          <a:noFill/>
          <a:ln w="28575">
            <a:solidFill>
              <a:schemeClr val="accent5">
                <a:lumMod val="75000"/>
              </a:schemeClr>
            </a:solidFill>
          </a:ln>
        </p:spPr>
        <p:txBody>
          <a:bodyPr wrap="square" rtlCol="0">
            <a:spAutoFit/>
          </a:bodyPr>
          <a:lstStyle/>
          <a:p>
            <a:r>
              <a:rPr lang="fr-FR" sz="1100" b="1" dirty="0">
                <a:solidFill>
                  <a:srgbClr val="002060"/>
                </a:solidFill>
              </a:rPr>
              <a:t>Activités pédagogiques et impacts</a:t>
            </a:r>
          </a:p>
        </p:txBody>
      </p:sp>
      <p:sp>
        <p:nvSpPr>
          <p:cNvPr id="10" name="Espace réservé du pied de page 9">
            <a:extLst>
              <a:ext uri="{FF2B5EF4-FFF2-40B4-BE49-F238E27FC236}">
                <a16:creationId xmlns:a16="http://schemas.microsoft.com/office/drawing/2014/main" id="{A47737B3-8C5B-012A-DEEC-61E9FBF3E8EC}"/>
              </a:ext>
            </a:extLst>
          </p:cNvPr>
          <p:cNvSpPr>
            <a:spLocks noGrp="1"/>
          </p:cNvSpPr>
          <p:nvPr>
            <p:ph type="ftr" sz="quarter" idx="11"/>
          </p:nvPr>
        </p:nvSpPr>
        <p:spPr/>
        <p:txBody>
          <a:bodyPr/>
          <a:lstStyle/>
          <a:p>
            <a:r>
              <a:rPr lang="fr-FR"/>
              <a:t>P. Vareille &amp; V. Tibayrenc</a:t>
            </a:r>
            <a:endParaRPr lang="fr-FR" dirty="0"/>
          </a:p>
        </p:txBody>
      </p:sp>
      <p:sp>
        <p:nvSpPr>
          <p:cNvPr id="11" name="Espace réservé du numéro de diapositive 10">
            <a:extLst>
              <a:ext uri="{FF2B5EF4-FFF2-40B4-BE49-F238E27FC236}">
                <a16:creationId xmlns:a16="http://schemas.microsoft.com/office/drawing/2014/main" id="{78ECC275-A47D-BF89-F37A-830C3DBC52AD}"/>
              </a:ext>
            </a:extLst>
          </p:cNvPr>
          <p:cNvSpPr>
            <a:spLocks noGrp="1"/>
          </p:cNvSpPr>
          <p:nvPr>
            <p:ph type="sldNum" sz="quarter" idx="12"/>
          </p:nvPr>
        </p:nvSpPr>
        <p:spPr/>
        <p:txBody>
          <a:bodyPr/>
          <a:lstStyle/>
          <a:p>
            <a:fld id="{D04F1F48-0036-4748-9AE0-DD94C39804ED}" type="slidenum">
              <a:rPr lang="fr-FR" smtClean="0"/>
              <a:t>6</a:t>
            </a:fld>
            <a:endParaRPr lang="fr-FR"/>
          </a:p>
        </p:txBody>
      </p:sp>
      <p:sp>
        <p:nvSpPr>
          <p:cNvPr id="14" name="ZoneTexte 13">
            <a:extLst>
              <a:ext uri="{FF2B5EF4-FFF2-40B4-BE49-F238E27FC236}">
                <a16:creationId xmlns:a16="http://schemas.microsoft.com/office/drawing/2014/main" id="{62181DA4-D087-0D3E-DD71-40801A52359D}"/>
              </a:ext>
            </a:extLst>
          </p:cNvPr>
          <p:cNvSpPr txBox="1"/>
          <p:nvPr/>
        </p:nvSpPr>
        <p:spPr>
          <a:xfrm>
            <a:off x="858520" y="1791281"/>
            <a:ext cx="10657840" cy="3970318"/>
          </a:xfrm>
          <a:prstGeom prst="rect">
            <a:avLst/>
          </a:prstGeom>
          <a:noFill/>
          <a:ln w="15875">
            <a:solidFill>
              <a:schemeClr val="accent5">
                <a:lumMod val="75000"/>
              </a:schemeClr>
            </a:solidFill>
          </a:ln>
        </p:spPr>
        <p:txBody>
          <a:bodyPr wrap="square">
            <a:spAutoFit/>
          </a:bodyPr>
          <a:lstStyle/>
          <a:p>
            <a:pPr algn="just">
              <a:buNone/>
            </a:pPr>
            <a:r>
              <a:rPr lang="fr-FR" b="1" dirty="0">
                <a:solidFill>
                  <a:srgbClr val="002060"/>
                </a:solidFill>
                <a:effectLst/>
                <a:latin typeface="Calibri" panose="020F0502020204030204" pitchFamily="34" charset="0"/>
                <a:ea typeface="Times New Roman" panose="02020603050405020304" pitchFamily="18" charset="0"/>
              </a:rPr>
              <a:t>Esprit critique et analyse</a:t>
            </a:r>
            <a:r>
              <a:rPr lang="fr-FR" dirty="0">
                <a:solidFill>
                  <a:srgbClr val="002060"/>
                </a:solidFill>
                <a:effectLst/>
                <a:latin typeface="Calibri" panose="020F0502020204030204" pitchFamily="34" charset="0"/>
                <a:ea typeface="Times New Roman" panose="02020603050405020304" pitchFamily="18" charset="0"/>
              </a:rPr>
              <a:t> : </a:t>
            </a:r>
            <a:r>
              <a:rPr lang="fr-FR" i="1" dirty="0">
                <a:solidFill>
                  <a:srgbClr val="78206E"/>
                </a:solidFill>
                <a:effectLst/>
                <a:latin typeface="Calibri" panose="020F0502020204030204" pitchFamily="34" charset="0"/>
                <a:ea typeface="Times New Roman" panose="02020603050405020304" pitchFamily="18" charset="0"/>
              </a:rPr>
              <a:t>analyse des différents impacts : technologiques, géopolitiques, environnementaux, économiques, pour comprendre et évaluer les enjeux complexes liés aux ressources limitées.</a:t>
            </a:r>
          </a:p>
          <a:p>
            <a:pPr>
              <a:buNone/>
            </a:pPr>
            <a:endParaRPr lang="fr-FR" i="1" dirty="0">
              <a:solidFill>
                <a:srgbClr val="78206E"/>
              </a:solidFill>
              <a:effectLst/>
              <a:latin typeface="Times New Roman" panose="02020603050405020304" pitchFamily="18" charset="0"/>
              <a:ea typeface="Times New Roman" panose="02020603050405020304" pitchFamily="18" charset="0"/>
            </a:endParaRPr>
          </a:p>
          <a:p>
            <a:pPr algn="just">
              <a:buNone/>
            </a:pPr>
            <a:r>
              <a:rPr lang="fr-FR" b="1" dirty="0">
                <a:solidFill>
                  <a:srgbClr val="002060"/>
                </a:solidFill>
                <a:effectLst/>
                <a:latin typeface="Calibri" panose="020F0502020204030204" pitchFamily="34" charset="0"/>
                <a:ea typeface="Times New Roman" panose="02020603050405020304" pitchFamily="18" charset="0"/>
              </a:rPr>
              <a:t>Résolution de problèmes</a:t>
            </a:r>
            <a:r>
              <a:rPr lang="fr-FR" dirty="0">
                <a:solidFill>
                  <a:srgbClr val="002060"/>
                </a:solidFill>
                <a:effectLst/>
                <a:latin typeface="Calibri" panose="020F0502020204030204" pitchFamily="34" charset="0"/>
                <a:ea typeface="Times New Roman" panose="02020603050405020304" pitchFamily="18" charset="0"/>
              </a:rPr>
              <a:t> :</a:t>
            </a:r>
            <a:r>
              <a:rPr lang="fr-FR" i="1" dirty="0">
                <a:solidFill>
                  <a:schemeClr val="accent5">
                    <a:lumMod val="75000"/>
                  </a:schemeClr>
                </a:solidFill>
                <a:effectLst/>
                <a:latin typeface="Calibri" panose="020F0502020204030204" pitchFamily="34" charset="0"/>
                <a:ea typeface="Times New Roman" panose="02020603050405020304" pitchFamily="18" charset="0"/>
              </a:rPr>
              <a:t> recherche et propositions de solutions concrètes, innovantes et réalistes face à une situation critique et urgente.</a:t>
            </a:r>
          </a:p>
          <a:p>
            <a:pPr algn="just">
              <a:buNone/>
            </a:pPr>
            <a:endParaRPr lang="fr-FR" dirty="0">
              <a:effectLst/>
              <a:latin typeface="Times New Roman" panose="02020603050405020304" pitchFamily="18" charset="0"/>
              <a:ea typeface="Times New Roman" panose="02020603050405020304" pitchFamily="18" charset="0"/>
            </a:endParaRPr>
          </a:p>
          <a:p>
            <a:pPr algn="just"/>
            <a:r>
              <a:rPr lang="fr-FR" b="1" dirty="0">
                <a:solidFill>
                  <a:srgbClr val="002060"/>
                </a:solidFill>
                <a:effectLst/>
                <a:latin typeface="Calibri" panose="020F0502020204030204" pitchFamily="34" charset="0"/>
                <a:ea typeface="Times New Roman" panose="02020603050405020304" pitchFamily="18" charset="0"/>
              </a:rPr>
              <a:t>Créativité et innovation</a:t>
            </a:r>
            <a:r>
              <a:rPr lang="fr-FR" dirty="0">
                <a:solidFill>
                  <a:srgbClr val="002060"/>
                </a:solidFill>
                <a:effectLst/>
                <a:latin typeface="Calibri" panose="020F0502020204030204" pitchFamily="34" charset="0"/>
                <a:ea typeface="Times New Roman" panose="02020603050405020304" pitchFamily="18" charset="0"/>
              </a:rPr>
              <a:t> : </a:t>
            </a:r>
            <a:r>
              <a:rPr lang="fr-FR" i="1" dirty="0">
                <a:solidFill>
                  <a:schemeClr val="accent5">
                    <a:lumMod val="75000"/>
                  </a:schemeClr>
                </a:solidFill>
                <a:effectLst/>
                <a:latin typeface="Calibri" panose="020F0502020204030204" pitchFamily="34" charset="0"/>
                <a:ea typeface="Times New Roman" panose="02020603050405020304" pitchFamily="18" charset="0"/>
              </a:rPr>
              <a:t> recherche d’alternatives durables et efficaces, stimule la capacité à imaginer de nouvelles approches technologiques et stratégiques.</a:t>
            </a:r>
            <a:endParaRPr lang="fr-FR" b="1" dirty="0">
              <a:solidFill>
                <a:srgbClr val="002060"/>
              </a:solidFill>
              <a:effectLst/>
              <a:latin typeface="Calibri" panose="020F0502020204030204" pitchFamily="34" charset="0"/>
              <a:ea typeface="Times New Roman" panose="02020603050405020304" pitchFamily="18" charset="0"/>
            </a:endParaRPr>
          </a:p>
          <a:p>
            <a:pPr algn="just">
              <a:buNone/>
            </a:pPr>
            <a:endParaRPr lang="fr-FR" b="1" dirty="0">
              <a:solidFill>
                <a:srgbClr val="002060"/>
              </a:solidFill>
              <a:latin typeface="Calibri" panose="020F0502020204030204" pitchFamily="34" charset="0"/>
              <a:ea typeface="Times New Roman" panose="02020603050405020304" pitchFamily="18" charset="0"/>
            </a:endParaRPr>
          </a:p>
          <a:p>
            <a:pPr algn="just">
              <a:buNone/>
            </a:pPr>
            <a:r>
              <a:rPr lang="fr-FR" b="1" dirty="0">
                <a:solidFill>
                  <a:srgbClr val="002060"/>
                </a:solidFill>
                <a:effectLst/>
                <a:latin typeface="Calibri" panose="020F0502020204030204" pitchFamily="34" charset="0"/>
                <a:ea typeface="Times New Roman" panose="02020603050405020304" pitchFamily="18" charset="0"/>
              </a:rPr>
              <a:t>Collaboration et communication</a:t>
            </a:r>
            <a:r>
              <a:rPr lang="fr-FR" dirty="0">
                <a:solidFill>
                  <a:srgbClr val="002060"/>
                </a:solidFill>
                <a:effectLst/>
                <a:latin typeface="Calibri" panose="020F0502020204030204" pitchFamily="34" charset="0"/>
                <a:ea typeface="Times New Roman" panose="02020603050405020304" pitchFamily="18" charset="0"/>
              </a:rPr>
              <a:t> :</a:t>
            </a:r>
            <a:r>
              <a:rPr lang="fr-FR" i="1" dirty="0">
                <a:solidFill>
                  <a:schemeClr val="accent5">
                    <a:lumMod val="75000"/>
                  </a:schemeClr>
                </a:solidFill>
                <a:effectLst/>
                <a:latin typeface="Calibri" panose="020F0502020204030204" pitchFamily="34" charset="0"/>
                <a:ea typeface="Times New Roman" panose="02020603050405020304" pitchFamily="18" charset="0"/>
              </a:rPr>
              <a:t> partage d’idées, construction d’argumentations pertinentes et communication sur les propositions.</a:t>
            </a:r>
          </a:p>
          <a:p>
            <a:pPr algn="just">
              <a:buNone/>
            </a:pPr>
            <a:endParaRPr lang="fr-FR" dirty="0">
              <a:effectLst/>
              <a:latin typeface="Times New Roman" panose="02020603050405020304" pitchFamily="18" charset="0"/>
              <a:ea typeface="Times New Roman" panose="02020603050405020304" pitchFamily="18" charset="0"/>
            </a:endParaRPr>
          </a:p>
          <a:p>
            <a:pPr algn="just"/>
            <a:r>
              <a:rPr lang="fr-FR" b="1" dirty="0">
                <a:solidFill>
                  <a:srgbClr val="002060"/>
                </a:solidFill>
                <a:effectLst/>
                <a:latin typeface="Calibri" panose="020F0502020204030204" pitchFamily="34" charset="0"/>
                <a:ea typeface="Times New Roman" panose="02020603050405020304" pitchFamily="18" charset="0"/>
              </a:rPr>
              <a:t>Compétences numériques et autonomie</a:t>
            </a:r>
            <a:r>
              <a:rPr lang="fr-FR" dirty="0">
                <a:solidFill>
                  <a:srgbClr val="002060"/>
                </a:solidFill>
                <a:effectLst/>
                <a:latin typeface="Calibri" panose="020F0502020204030204" pitchFamily="34" charset="0"/>
                <a:ea typeface="Times New Roman" panose="02020603050405020304" pitchFamily="18" charset="0"/>
              </a:rPr>
              <a:t> </a:t>
            </a:r>
            <a:r>
              <a:rPr lang="fr-FR" i="1" dirty="0">
                <a:solidFill>
                  <a:schemeClr val="accent5">
                    <a:lumMod val="75000"/>
                  </a:schemeClr>
                </a:solidFill>
                <a:effectLst/>
                <a:latin typeface="Calibri" panose="020F0502020204030204" pitchFamily="34" charset="0"/>
                <a:ea typeface="Times New Roman" panose="02020603050405020304" pitchFamily="18" charset="0"/>
              </a:rPr>
              <a:t>: l'usage d'outils numériques et de l'IA pour la recherche et l'organisation des informations développe l’autonomie et la maîtrise des technologies modernes.</a:t>
            </a:r>
            <a:endParaRPr lang="fr-FR" i="1" dirty="0">
              <a:solidFill>
                <a:schemeClr val="accent5">
                  <a:lumMod val="75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703369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09F544-52BF-B991-FE4D-D0A9BEE22045}"/>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ED676FF-2170-EFF6-6068-DFA767A146E6}"/>
              </a:ext>
            </a:extLst>
          </p:cNvPr>
          <p:cNvSpPr>
            <a:spLocks noGrp="1"/>
          </p:cNvSpPr>
          <p:nvPr>
            <p:ph type="title"/>
          </p:nvPr>
        </p:nvSpPr>
        <p:spPr>
          <a:xfrm>
            <a:off x="833120" y="610252"/>
            <a:ext cx="8768080" cy="716423"/>
          </a:xfrm>
        </p:spPr>
        <p:txBody>
          <a:bodyPr>
            <a:noAutofit/>
          </a:bodyPr>
          <a:lstStyle/>
          <a:p>
            <a:r>
              <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rPr>
              <a:t>Impacts de l’intégration de l’IAG dans les activités pédagogiques</a:t>
            </a:r>
          </a:p>
        </p:txBody>
      </p:sp>
      <p:sp>
        <p:nvSpPr>
          <p:cNvPr id="7" name="ZoneTexte 6">
            <a:extLst>
              <a:ext uri="{FF2B5EF4-FFF2-40B4-BE49-F238E27FC236}">
                <a16:creationId xmlns:a16="http://schemas.microsoft.com/office/drawing/2014/main" id="{815582FC-DA58-A06B-5171-B7EBBF1FF83F}"/>
              </a:ext>
            </a:extLst>
          </p:cNvPr>
          <p:cNvSpPr txBox="1"/>
          <p:nvPr/>
        </p:nvSpPr>
        <p:spPr>
          <a:xfrm>
            <a:off x="84106" y="42894"/>
            <a:ext cx="3553174" cy="261610"/>
          </a:xfrm>
          <a:prstGeom prst="rect">
            <a:avLst/>
          </a:prstGeom>
          <a:noFill/>
          <a:ln w="28575">
            <a:solidFill>
              <a:schemeClr val="accent5">
                <a:lumMod val="75000"/>
              </a:schemeClr>
            </a:solidFill>
          </a:ln>
        </p:spPr>
        <p:txBody>
          <a:bodyPr wrap="square" rtlCol="0">
            <a:spAutoFit/>
          </a:bodyPr>
          <a:lstStyle/>
          <a:p>
            <a:r>
              <a:rPr lang="fr-FR" sz="1100" dirty="0">
                <a:solidFill>
                  <a:srgbClr val="002060"/>
                </a:solidFill>
              </a:rPr>
              <a:t>Panorama des compétences attendues au 21</a:t>
            </a:r>
            <a:r>
              <a:rPr lang="fr-FR" sz="1100" baseline="30000" dirty="0">
                <a:solidFill>
                  <a:srgbClr val="002060"/>
                </a:solidFill>
              </a:rPr>
              <a:t>ème</a:t>
            </a:r>
            <a:r>
              <a:rPr lang="fr-FR" sz="1100" dirty="0">
                <a:solidFill>
                  <a:srgbClr val="002060"/>
                </a:solidFill>
              </a:rPr>
              <a:t> siècle </a:t>
            </a:r>
          </a:p>
        </p:txBody>
      </p:sp>
      <p:sp>
        <p:nvSpPr>
          <p:cNvPr id="8" name="ZoneTexte 7">
            <a:extLst>
              <a:ext uri="{FF2B5EF4-FFF2-40B4-BE49-F238E27FC236}">
                <a16:creationId xmlns:a16="http://schemas.microsoft.com/office/drawing/2014/main" id="{C36EF046-DAD4-4AC7-D641-5D2DA2C62756}"/>
              </a:ext>
            </a:extLst>
          </p:cNvPr>
          <p:cNvSpPr txBox="1"/>
          <p:nvPr/>
        </p:nvSpPr>
        <p:spPr>
          <a:xfrm>
            <a:off x="7007574" y="42894"/>
            <a:ext cx="5100320" cy="261610"/>
          </a:xfrm>
          <a:prstGeom prst="rect">
            <a:avLst/>
          </a:prstGeom>
          <a:noFill/>
          <a:ln w="28575">
            <a:solidFill>
              <a:schemeClr val="accent5">
                <a:lumMod val="75000"/>
              </a:schemeClr>
            </a:solidFill>
          </a:ln>
        </p:spPr>
        <p:txBody>
          <a:bodyPr wrap="square" rtlCol="0">
            <a:spAutoFit/>
          </a:bodyPr>
          <a:lstStyle/>
          <a:p>
            <a:r>
              <a:rPr lang="fr-FR" sz="1100" dirty="0">
                <a:solidFill>
                  <a:srgbClr val="002060"/>
                </a:solidFill>
              </a:rPr>
              <a:t>S’aider de l’IA pour renforcer les compétences des étudiants et des enseignants</a:t>
            </a:r>
          </a:p>
        </p:txBody>
      </p:sp>
      <p:sp>
        <p:nvSpPr>
          <p:cNvPr id="9" name="ZoneTexte 8">
            <a:extLst>
              <a:ext uri="{FF2B5EF4-FFF2-40B4-BE49-F238E27FC236}">
                <a16:creationId xmlns:a16="http://schemas.microsoft.com/office/drawing/2014/main" id="{83308DA9-BBF1-3506-165A-89A142F6959A}"/>
              </a:ext>
            </a:extLst>
          </p:cNvPr>
          <p:cNvSpPr txBox="1"/>
          <p:nvPr/>
        </p:nvSpPr>
        <p:spPr>
          <a:xfrm>
            <a:off x="3728720" y="42894"/>
            <a:ext cx="3207734" cy="261610"/>
          </a:xfrm>
          <a:prstGeom prst="rect">
            <a:avLst/>
          </a:prstGeom>
          <a:noFill/>
          <a:ln w="28575">
            <a:solidFill>
              <a:schemeClr val="accent5">
                <a:lumMod val="75000"/>
              </a:schemeClr>
            </a:solidFill>
          </a:ln>
        </p:spPr>
        <p:txBody>
          <a:bodyPr wrap="square" rtlCol="0">
            <a:spAutoFit/>
          </a:bodyPr>
          <a:lstStyle/>
          <a:p>
            <a:r>
              <a:rPr lang="fr-FR" sz="1100" b="1" dirty="0">
                <a:solidFill>
                  <a:srgbClr val="002060"/>
                </a:solidFill>
              </a:rPr>
              <a:t>Activités pédagogiques et impacts</a:t>
            </a:r>
          </a:p>
        </p:txBody>
      </p:sp>
      <p:sp>
        <p:nvSpPr>
          <p:cNvPr id="10" name="Espace réservé du pied de page 9">
            <a:extLst>
              <a:ext uri="{FF2B5EF4-FFF2-40B4-BE49-F238E27FC236}">
                <a16:creationId xmlns:a16="http://schemas.microsoft.com/office/drawing/2014/main" id="{20EE775E-1910-C43C-49D3-6FD9ADEF0EA5}"/>
              </a:ext>
            </a:extLst>
          </p:cNvPr>
          <p:cNvSpPr>
            <a:spLocks noGrp="1"/>
          </p:cNvSpPr>
          <p:nvPr>
            <p:ph type="ftr" sz="quarter" idx="11"/>
          </p:nvPr>
        </p:nvSpPr>
        <p:spPr/>
        <p:txBody>
          <a:bodyPr/>
          <a:lstStyle/>
          <a:p>
            <a:r>
              <a:rPr lang="fr-FR"/>
              <a:t>P. Vareille &amp; V. Tibayrenc</a:t>
            </a:r>
          </a:p>
        </p:txBody>
      </p:sp>
      <p:sp>
        <p:nvSpPr>
          <p:cNvPr id="11" name="Espace réservé du numéro de diapositive 10">
            <a:extLst>
              <a:ext uri="{FF2B5EF4-FFF2-40B4-BE49-F238E27FC236}">
                <a16:creationId xmlns:a16="http://schemas.microsoft.com/office/drawing/2014/main" id="{8FC802EE-55C0-36D0-3B2F-DEC0C9B11CFD}"/>
              </a:ext>
            </a:extLst>
          </p:cNvPr>
          <p:cNvSpPr>
            <a:spLocks noGrp="1"/>
          </p:cNvSpPr>
          <p:nvPr>
            <p:ph type="sldNum" sz="quarter" idx="12"/>
          </p:nvPr>
        </p:nvSpPr>
        <p:spPr/>
        <p:txBody>
          <a:bodyPr/>
          <a:lstStyle/>
          <a:p>
            <a:fld id="{D04F1F48-0036-4748-9AE0-DD94C39804ED}" type="slidenum">
              <a:rPr lang="fr-FR" smtClean="0"/>
              <a:t>7</a:t>
            </a:fld>
            <a:endParaRPr lang="fr-FR"/>
          </a:p>
        </p:txBody>
      </p:sp>
      <p:sp>
        <p:nvSpPr>
          <p:cNvPr id="4" name="ZoneTexte 3">
            <a:extLst>
              <a:ext uri="{FF2B5EF4-FFF2-40B4-BE49-F238E27FC236}">
                <a16:creationId xmlns:a16="http://schemas.microsoft.com/office/drawing/2014/main" id="{E9734F41-8029-E3E9-FF02-14FC39D04D84}"/>
              </a:ext>
            </a:extLst>
          </p:cNvPr>
          <p:cNvSpPr txBox="1"/>
          <p:nvPr/>
        </p:nvSpPr>
        <p:spPr>
          <a:xfrm>
            <a:off x="833120" y="1334281"/>
            <a:ext cx="5151120" cy="4401205"/>
          </a:xfrm>
          <a:prstGeom prst="rect">
            <a:avLst/>
          </a:prstGeom>
          <a:noFill/>
          <a:ln w="22225">
            <a:solidFill>
              <a:schemeClr val="accent5">
                <a:lumMod val="75000"/>
              </a:schemeClr>
            </a:solidFill>
          </a:ln>
        </p:spPr>
        <p:txBody>
          <a:bodyPr wrap="square">
            <a:spAutoFit/>
          </a:bodyPr>
          <a:lstStyle/>
          <a:p>
            <a:r>
              <a:rPr lang="fr-FR"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Pour les étudiants</a:t>
            </a:r>
          </a:p>
          <a:p>
            <a:endPar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rPr>
              <a:t>Meilleure implication et motivation</a:t>
            </a:r>
          </a:p>
          <a:p>
            <a:endPar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rPr>
              <a:t>Sensibilisation aux approches transdisciplinaires</a:t>
            </a:r>
          </a:p>
          <a:p>
            <a:endPar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rPr>
              <a:t>Développement de l’autonomie dans l’apprentissage</a:t>
            </a:r>
          </a:p>
          <a:p>
            <a:endPar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algn="just"/>
            <a:r>
              <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rPr>
              <a:t>Catalyseur pour l’acquisition des compétences en plaçant les étudiants dans des situations complexes, contextualisées, qui sollicitent autonomie et jugement.</a:t>
            </a:r>
          </a:p>
          <a:p>
            <a:endPar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
        <p:nvSpPr>
          <p:cNvPr id="5" name="ZoneTexte 4">
            <a:extLst>
              <a:ext uri="{FF2B5EF4-FFF2-40B4-BE49-F238E27FC236}">
                <a16:creationId xmlns:a16="http://schemas.microsoft.com/office/drawing/2014/main" id="{4F970761-DBA3-15A0-2A2F-682332DF6594}"/>
              </a:ext>
            </a:extLst>
          </p:cNvPr>
          <p:cNvSpPr txBox="1"/>
          <p:nvPr/>
        </p:nvSpPr>
        <p:spPr>
          <a:xfrm>
            <a:off x="6360160" y="1437601"/>
            <a:ext cx="5151120" cy="4062651"/>
          </a:xfrm>
          <a:prstGeom prst="rect">
            <a:avLst/>
          </a:prstGeom>
          <a:noFill/>
          <a:ln w="22225">
            <a:solidFill>
              <a:schemeClr val="accent5">
                <a:lumMod val="75000"/>
              </a:schemeClr>
            </a:solidFill>
          </a:ln>
        </p:spPr>
        <p:txBody>
          <a:bodyPr wrap="square">
            <a:spAutoFit/>
          </a:bodyPr>
          <a:lstStyle/>
          <a:p>
            <a:r>
              <a:rPr lang="fr-FR"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Pour les enseignants</a:t>
            </a:r>
          </a:p>
          <a:p>
            <a:endPar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rPr>
              <a:t>Développement d’approches transdisciplinaires</a:t>
            </a:r>
          </a:p>
          <a:p>
            <a:endPar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rPr>
              <a:t>Accroissement de la qualité et catalyseur pour l’innovation </a:t>
            </a:r>
            <a:r>
              <a:rPr lang="fr-FR" sz="2000">
                <a:solidFill>
                  <a:srgbClr val="002060"/>
                </a:solidFill>
                <a:latin typeface="Calibri" panose="020F0502020204030204" pitchFamily="34" charset="0"/>
                <a:ea typeface="Calibri" panose="020F0502020204030204" pitchFamily="34" charset="0"/>
                <a:cs typeface="Calibri" panose="020F0502020204030204" pitchFamily="34" charset="0"/>
              </a:rPr>
              <a:t>pédagogique </a:t>
            </a:r>
          </a:p>
          <a:p>
            <a:endPar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rPr>
              <a:t>Automatisation des tâches fastidieuses : génération de tests, de grilles d’évaluation</a:t>
            </a:r>
          </a:p>
          <a:p>
            <a:endPar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rPr>
              <a:t>Libération de temps pour un accompagnement individualisé et approfondi</a:t>
            </a:r>
          </a:p>
          <a:p>
            <a:endParaRPr lang="fr-FR" sz="2000"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61266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D36817-A434-3187-5B0B-D87D256504D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83EFA86-F3B4-37E2-3389-5917B3EC0540}"/>
              </a:ext>
            </a:extLst>
          </p:cNvPr>
          <p:cNvSpPr>
            <a:spLocks noGrp="1"/>
          </p:cNvSpPr>
          <p:nvPr>
            <p:ph type="title"/>
          </p:nvPr>
        </p:nvSpPr>
        <p:spPr>
          <a:xfrm>
            <a:off x="952293" y="723462"/>
            <a:ext cx="10193227" cy="716423"/>
          </a:xfrm>
        </p:spPr>
        <p:txBody>
          <a:bodyPr>
            <a:noAutofit/>
          </a:bodyPr>
          <a:lstStyle/>
          <a:p>
            <a:r>
              <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rPr>
              <a:t>De l’importance de la littératie numérique pour renforcer les compétences</a:t>
            </a:r>
            <a:br>
              <a:rPr lang="fr-FR" sz="1050" dirty="0"/>
            </a:br>
            <a:endPar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
        <p:nvSpPr>
          <p:cNvPr id="7" name="ZoneTexte 6">
            <a:extLst>
              <a:ext uri="{FF2B5EF4-FFF2-40B4-BE49-F238E27FC236}">
                <a16:creationId xmlns:a16="http://schemas.microsoft.com/office/drawing/2014/main" id="{A7566FFB-CD2D-DDFB-41F2-AAFBA775AFCB}"/>
              </a:ext>
            </a:extLst>
          </p:cNvPr>
          <p:cNvSpPr txBox="1"/>
          <p:nvPr/>
        </p:nvSpPr>
        <p:spPr>
          <a:xfrm>
            <a:off x="84106" y="49438"/>
            <a:ext cx="3654774" cy="261610"/>
          </a:xfrm>
          <a:prstGeom prst="rect">
            <a:avLst/>
          </a:prstGeom>
          <a:noFill/>
          <a:ln w="28575">
            <a:solidFill>
              <a:schemeClr val="accent5">
                <a:lumMod val="75000"/>
              </a:schemeClr>
            </a:solidFill>
          </a:ln>
        </p:spPr>
        <p:txBody>
          <a:bodyPr wrap="square" rtlCol="0">
            <a:spAutoFit/>
          </a:bodyPr>
          <a:lstStyle/>
          <a:p>
            <a:r>
              <a:rPr lang="fr-FR" sz="1100" dirty="0">
                <a:solidFill>
                  <a:srgbClr val="002060"/>
                </a:solidFill>
              </a:rPr>
              <a:t>Panorama des compétences attendues au 21</a:t>
            </a:r>
            <a:r>
              <a:rPr lang="fr-FR" sz="1100" baseline="30000" dirty="0">
                <a:solidFill>
                  <a:srgbClr val="002060"/>
                </a:solidFill>
              </a:rPr>
              <a:t>ème</a:t>
            </a:r>
            <a:r>
              <a:rPr lang="fr-FR" sz="1100" dirty="0">
                <a:solidFill>
                  <a:srgbClr val="002060"/>
                </a:solidFill>
              </a:rPr>
              <a:t> siècle </a:t>
            </a:r>
          </a:p>
        </p:txBody>
      </p:sp>
      <p:sp>
        <p:nvSpPr>
          <p:cNvPr id="8" name="ZoneTexte 7">
            <a:extLst>
              <a:ext uri="{FF2B5EF4-FFF2-40B4-BE49-F238E27FC236}">
                <a16:creationId xmlns:a16="http://schemas.microsoft.com/office/drawing/2014/main" id="{27FFDD07-AF4C-2185-8E14-9416C3408EFC}"/>
              </a:ext>
            </a:extLst>
          </p:cNvPr>
          <p:cNvSpPr txBox="1"/>
          <p:nvPr/>
        </p:nvSpPr>
        <p:spPr>
          <a:xfrm>
            <a:off x="6623504" y="49438"/>
            <a:ext cx="5484390" cy="261610"/>
          </a:xfrm>
          <a:prstGeom prst="rect">
            <a:avLst/>
          </a:prstGeom>
          <a:noFill/>
          <a:ln w="28575">
            <a:solidFill>
              <a:schemeClr val="accent5">
                <a:lumMod val="75000"/>
              </a:schemeClr>
            </a:solidFill>
          </a:ln>
        </p:spPr>
        <p:txBody>
          <a:bodyPr wrap="square" rtlCol="0">
            <a:spAutoFit/>
          </a:bodyPr>
          <a:lstStyle/>
          <a:p>
            <a:r>
              <a:rPr lang="fr-FR" sz="1100" b="1" dirty="0">
                <a:solidFill>
                  <a:srgbClr val="002060"/>
                </a:solidFill>
              </a:rPr>
              <a:t>S’aider de l’IA pour renforcer les compétences des étudiants et des enseignants</a:t>
            </a:r>
          </a:p>
        </p:txBody>
      </p:sp>
      <p:sp>
        <p:nvSpPr>
          <p:cNvPr id="9" name="ZoneTexte 8">
            <a:extLst>
              <a:ext uri="{FF2B5EF4-FFF2-40B4-BE49-F238E27FC236}">
                <a16:creationId xmlns:a16="http://schemas.microsoft.com/office/drawing/2014/main" id="{38FB6862-973E-BCCC-9353-6128900D8FAD}"/>
              </a:ext>
            </a:extLst>
          </p:cNvPr>
          <p:cNvSpPr txBox="1"/>
          <p:nvPr/>
        </p:nvSpPr>
        <p:spPr>
          <a:xfrm>
            <a:off x="3924082" y="49438"/>
            <a:ext cx="2574990" cy="261610"/>
          </a:xfrm>
          <a:prstGeom prst="rect">
            <a:avLst/>
          </a:prstGeom>
          <a:noFill/>
          <a:ln w="28575">
            <a:solidFill>
              <a:schemeClr val="accent5">
                <a:lumMod val="75000"/>
              </a:schemeClr>
            </a:solidFill>
          </a:ln>
        </p:spPr>
        <p:txBody>
          <a:bodyPr wrap="square" rtlCol="0">
            <a:spAutoFit/>
          </a:bodyPr>
          <a:lstStyle/>
          <a:p>
            <a:r>
              <a:rPr lang="fr-FR" sz="1100" dirty="0">
                <a:solidFill>
                  <a:srgbClr val="002060"/>
                </a:solidFill>
              </a:rPr>
              <a:t>Activités pédagogiques et impacts</a:t>
            </a:r>
          </a:p>
        </p:txBody>
      </p:sp>
      <p:sp>
        <p:nvSpPr>
          <p:cNvPr id="10" name="Espace réservé du pied de page 9">
            <a:extLst>
              <a:ext uri="{FF2B5EF4-FFF2-40B4-BE49-F238E27FC236}">
                <a16:creationId xmlns:a16="http://schemas.microsoft.com/office/drawing/2014/main" id="{6A4F98B0-D1D1-08F3-A1DD-7AF5E1BBB47C}"/>
              </a:ext>
            </a:extLst>
          </p:cNvPr>
          <p:cNvSpPr>
            <a:spLocks noGrp="1"/>
          </p:cNvSpPr>
          <p:nvPr>
            <p:ph type="ftr" sz="quarter" idx="11"/>
          </p:nvPr>
        </p:nvSpPr>
        <p:spPr/>
        <p:txBody>
          <a:bodyPr/>
          <a:lstStyle/>
          <a:p>
            <a:r>
              <a:rPr lang="fr-FR"/>
              <a:t>P. Vareille &amp; V. Tibayrenc</a:t>
            </a:r>
          </a:p>
        </p:txBody>
      </p:sp>
      <p:sp>
        <p:nvSpPr>
          <p:cNvPr id="11" name="Espace réservé du numéro de diapositive 10">
            <a:extLst>
              <a:ext uri="{FF2B5EF4-FFF2-40B4-BE49-F238E27FC236}">
                <a16:creationId xmlns:a16="http://schemas.microsoft.com/office/drawing/2014/main" id="{B4FAD648-C791-F338-17F3-2BAD31BE275D}"/>
              </a:ext>
            </a:extLst>
          </p:cNvPr>
          <p:cNvSpPr>
            <a:spLocks noGrp="1"/>
          </p:cNvSpPr>
          <p:nvPr>
            <p:ph type="sldNum" sz="quarter" idx="12"/>
          </p:nvPr>
        </p:nvSpPr>
        <p:spPr/>
        <p:txBody>
          <a:bodyPr/>
          <a:lstStyle/>
          <a:p>
            <a:fld id="{D04F1F48-0036-4748-9AE0-DD94C39804ED}" type="slidenum">
              <a:rPr lang="fr-FR" smtClean="0"/>
              <a:t>8</a:t>
            </a:fld>
            <a:endParaRPr lang="fr-FR"/>
          </a:p>
        </p:txBody>
      </p:sp>
      <p:sp>
        <p:nvSpPr>
          <p:cNvPr id="13" name="ZoneTexte 12">
            <a:extLst>
              <a:ext uri="{FF2B5EF4-FFF2-40B4-BE49-F238E27FC236}">
                <a16:creationId xmlns:a16="http://schemas.microsoft.com/office/drawing/2014/main" id="{AC62F767-51AA-E5C4-368D-EABA65D75AA2}"/>
              </a:ext>
            </a:extLst>
          </p:cNvPr>
          <p:cNvSpPr txBox="1"/>
          <p:nvPr/>
        </p:nvSpPr>
        <p:spPr>
          <a:xfrm>
            <a:off x="6855989" y="1343888"/>
            <a:ext cx="4937759" cy="4524315"/>
          </a:xfrm>
          <a:prstGeom prst="rect">
            <a:avLst/>
          </a:prstGeom>
          <a:noFill/>
          <a:ln w="19050">
            <a:solidFill>
              <a:schemeClr val="accent5">
                <a:lumMod val="75000"/>
              </a:schemeClr>
            </a:solidFill>
          </a:ln>
        </p:spPr>
        <p:txBody>
          <a:bodyPr wrap="square" rtlCol="0">
            <a:spAutoFit/>
          </a:bodyPr>
          <a:lstStyle/>
          <a:p>
            <a:r>
              <a:rPr lang="fr-FR"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Des enseignants</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b="1" dirty="0">
                <a:solidFill>
                  <a:srgbClr val="002060"/>
                </a:solidFill>
                <a:latin typeface="Calibri" panose="020F0502020204030204" pitchFamily="34" charset="0"/>
                <a:ea typeface="Calibri" panose="020F0502020204030204" pitchFamily="34" charset="0"/>
                <a:cs typeface="Calibri" panose="020F0502020204030204" pitchFamily="34" charset="0"/>
              </a:rPr>
              <a:t>S’adapter à différents niveaux et besoins </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 produire des exercices d’entraînement et des tests </a:t>
            </a:r>
            <a:r>
              <a:rPr lang="fr-FR" b="1" dirty="0">
                <a:solidFill>
                  <a:srgbClr val="002060"/>
                </a:solidFill>
                <a:latin typeface="Calibri" panose="020F0502020204030204" pitchFamily="34" charset="0"/>
                <a:ea typeface="Calibri" panose="020F0502020204030204" pitchFamily="34" charset="0"/>
                <a:cs typeface="Calibri" panose="020F0502020204030204" pitchFamily="34" charset="0"/>
              </a:rPr>
              <a:t>rapidement exportables</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 sur </a:t>
            </a:r>
            <a:r>
              <a:rPr lang="fr-FR" i="1" dirty="0">
                <a:solidFill>
                  <a:srgbClr val="002060"/>
                </a:solidFill>
                <a:latin typeface="Calibri" panose="020F0502020204030204" pitchFamily="34" charset="0"/>
                <a:ea typeface="Calibri" panose="020F0502020204030204" pitchFamily="34" charset="0"/>
                <a:cs typeface="Calibri" panose="020F0502020204030204" pitchFamily="34" charset="0"/>
              </a:rPr>
              <a:t>Moodle</a:t>
            </a:r>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b="1" dirty="0">
                <a:solidFill>
                  <a:srgbClr val="002060"/>
                </a:solidFill>
                <a:latin typeface="Calibri" panose="020F0502020204030204" pitchFamily="34" charset="0"/>
                <a:ea typeface="Calibri" panose="020F0502020204030204" pitchFamily="34" charset="0"/>
                <a:cs typeface="Calibri" panose="020F0502020204030204" pitchFamily="34" charset="0"/>
              </a:rPr>
              <a:t>Enrichissement des contenus et du design du cours </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 tests de positionnement, d’évaluation, génération de scénarios problématisés,  grilles d’évaluation</a:t>
            </a:r>
          </a:p>
          <a:p>
            <a:endParaRPr lang="fr-FR"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b="1" dirty="0">
                <a:solidFill>
                  <a:srgbClr val="002060"/>
                </a:solidFill>
                <a:latin typeface="Calibri" panose="020F0502020204030204" pitchFamily="34" charset="0"/>
                <a:ea typeface="Calibri" panose="020F0502020204030204" pitchFamily="34" charset="0"/>
                <a:cs typeface="Calibri" panose="020F0502020204030204" pitchFamily="34" charset="0"/>
              </a:rPr>
              <a:t>Proposition d’activités </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pédagogiques à partir d’un thème</a:t>
            </a:r>
            <a:endParaRPr lang="fr-FR" dirty="0">
              <a:latin typeface="Calibri" panose="020F0502020204030204" pitchFamily="34" charset="0"/>
              <a:ea typeface="Calibri" panose="020F0502020204030204" pitchFamily="34" charset="0"/>
              <a:cs typeface="Calibri" panose="020F0502020204030204" pitchFamily="34" charset="0"/>
            </a:endParaRPr>
          </a:p>
          <a:p>
            <a:endParaRPr lang="fr-FR" sz="18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sz="1800" b="1" dirty="0">
                <a:solidFill>
                  <a:srgbClr val="002060"/>
                </a:solidFill>
                <a:latin typeface="Calibri" panose="020F0502020204030204" pitchFamily="34" charset="0"/>
                <a:ea typeface="Calibri" panose="020F0502020204030204" pitchFamily="34" charset="0"/>
                <a:cs typeface="Calibri" panose="020F0502020204030204" pitchFamily="34" charset="0"/>
              </a:rPr>
              <a:t>Développement de la créativité </a:t>
            </a:r>
            <a:r>
              <a:rPr lang="fr-FR" sz="1800" dirty="0">
                <a:solidFill>
                  <a:srgbClr val="002060"/>
                </a:solidFill>
                <a:latin typeface="Calibri" panose="020F0502020204030204" pitchFamily="34" charset="0"/>
                <a:ea typeface="Calibri" panose="020F0502020204030204" pitchFamily="34" charset="0"/>
                <a:cs typeface="Calibri" panose="020F0502020204030204" pitchFamily="34" charset="0"/>
              </a:rPr>
              <a:t>&amp; stimulation d'idées originales</a:t>
            </a:r>
          </a:p>
        </p:txBody>
      </p:sp>
      <p:sp>
        <p:nvSpPr>
          <p:cNvPr id="14" name="ZoneTexte 13">
            <a:extLst>
              <a:ext uri="{FF2B5EF4-FFF2-40B4-BE49-F238E27FC236}">
                <a16:creationId xmlns:a16="http://schemas.microsoft.com/office/drawing/2014/main" id="{55B6CDBF-B926-4995-087C-B0BC83D4660D}"/>
              </a:ext>
            </a:extLst>
          </p:cNvPr>
          <p:cNvSpPr txBox="1"/>
          <p:nvPr/>
        </p:nvSpPr>
        <p:spPr>
          <a:xfrm>
            <a:off x="304065" y="1343888"/>
            <a:ext cx="6295518" cy="4524315"/>
          </a:xfrm>
          <a:prstGeom prst="rect">
            <a:avLst/>
          </a:prstGeom>
          <a:noFill/>
          <a:ln w="22225">
            <a:solidFill>
              <a:schemeClr val="accent5">
                <a:lumMod val="75000"/>
              </a:schemeClr>
            </a:solidFill>
          </a:ln>
        </p:spPr>
        <p:txBody>
          <a:bodyPr wrap="square" rtlCol="0">
            <a:spAutoFit/>
          </a:bodyPr>
          <a:lstStyle/>
          <a:p>
            <a:r>
              <a:rPr lang="fr-FR" b="1"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Des étudiants</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b="1" dirty="0">
                <a:solidFill>
                  <a:srgbClr val="002060"/>
                </a:solidFill>
                <a:latin typeface="Calibri" panose="020F0502020204030204" pitchFamily="34" charset="0"/>
                <a:ea typeface="Calibri" panose="020F0502020204030204" pitchFamily="34" charset="0"/>
                <a:cs typeface="Calibri" panose="020F0502020204030204" pitchFamily="34" charset="0"/>
              </a:rPr>
              <a:t>Encouragement à la réflexion critique et éthique </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 Analyse comparée d’informations générées, de la fiabilité des sources</a:t>
            </a:r>
          </a:p>
          <a:p>
            <a:endParaRPr lang="fr-FR" sz="1800"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sz="1800" b="1" dirty="0">
                <a:solidFill>
                  <a:srgbClr val="002060"/>
                </a:solidFill>
                <a:latin typeface="Calibri" panose="020F0502020204030204" pitchFamily="34" charset="0"/>
                <a:ea typeface="Calibri" panose="020F0502020204030204" pitchFamily="34" charset="0"/>
                <a:cs typeface="Calibri" panose="020F0502020204030204" pitchFamily="34" charset="0"/>
              </a:rPr>
              <a:t>Développement de la créativité </a:t>
            </a:r>
            <a:r>
              <a:rPr lang="fr-FR" sz="1800" dirty="0">
                <a:solidFill>
                  <a:srgbClr val="002060"/>
                </a:solidFill>
                <a:latin typeface="Calibri" panose="020F0502020204030204" pitchFamily="34" charset="0"/>
                <a:ea typeface="Calibri" panose="020F0502020204030204" pitchFamily="34" charset="0"/>
                <a:cs typeface="Calibri" panose="020F0502020204030204" pitchFamily="34" charset="0"/>
              </a:rPr>
              <a:t>&amp; stimulation d'idées originales </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b="1" dirty="0">
                <a:solidFill>
                  <a:srgbClr val="002060"/>
                </a:solidFill>
                <a:latin typeface="Calibri" panose="020F0502020204030204" pitchFamily="34" charset="0"/>
                <a:ea typeface="Calibri" panose="020F0502020204030204" pitchFamily="34" charset="0"/>
                <a:cs typeface="Calibri" panose="020F0502020204030204" pitchFamily="34" charset="0"/>
              </a:rPr>
              <a:t>Découvertes de différentes approches </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visuelles et narratives</a:t>
            </a:r>
          </a:p>
          <a:p>
            <a:endParaRPr lang="fr-FR" dirty="0"/>
          </a:p>
          <a:p>
            <a:r>
              <a:rPr lang="fr-FR" b="1" dirty="0">
                <a:solidFill>
                  <a:srgbClr val="002060"/>
                </a:solidFill>
              </a:rPr>
              <a:t>Reformulations, structuration, </a:t>
            </a:r>
            <a:r>
              <a:rPr lang="fr-FR" dirty="0">
                <a:solidFill>
                  <a:srgbClr val="002060"/>
                </a:solidFill>
              </a:rPr>
              <a:t>enrichissements contextuels</a:t>
            </a:r>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b="1" dirty="0">
                <a:solidFill>
                  <a:srgbClr val="002060"/>
                </a:solidFill>
                <a:latin typeface="Calibri" panose="020F0502020204030204" pitchFamily="34" charset="0"/>
                <a:ea typeface="Calibri" panose="020F0502020204030204" pitchFamily="34" charset="0"/>
                <a:cs typeface="Calibri" panose="020F0502020204030204" pitchFamily="34" charset="0"/>
              </a:rPr>
              <a:t>Préparation aux différents types d’entretiens en autonomie </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 Jeux de rôle</a:t>
            </a:r>
          </a:p>
          <a:p>
            <a:endParaRPr lang="fr-FR" b="1"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b="1" dirty="0">
                <a:solidFill>
                  <a:srgbClr val="002060"/>
                </a:solidFill>
                <a:latin typeface="Calibri" panose="020F0502020204030204" pitchFamily="34" charset="0"/>
                <a:ea typeface="Calibri" panose="020F0502020204030204" pitchFamily="34" charset="0"/>
                <a:cs typeface="Calibri" panose="020F0502020204030204" pitchFamily="34" charset="0"/>
              </a:rPr>
              <a:t>Accompagnement</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 </a:t>
            </a:r>
            <a:r>
              <a:rPr lang="fr-FR" b="1" dirty="0">
                <a:solidFill>
                  <a:srgbClr val="002060"/>
                </a:solidFill>
                <a:latin typeface="Calibri" panose="020F0502020204030204" pitchFamily="34" charset="0"/>
                <a:ea typeface="Calibri" panose="020F0502020204030204" pitchFamily="34" charset="0"/>
                <a:cs typeface="Calibri" panose="020F0502020204030204" pitchFamily="34" charset="0"/>
              </a:rPr>
              <a:t>personnalisé </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 Génération de tests de révision</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sp>
        <p:nvSpPr>
          <p:cNvPr id="15" name="ZoneTexte 14">
            <a:extLst>
              <a:ext uri="{FF2B5EF4-FFF2-40B4-BE49-F238E27FC236}">
                <a16:creationId xmlns:a16="http://schemas.microsoft.com/office/drawing/2014/main" id="{84ED3213-93D5-BB09-D0A1-65082D94C88A}"/>
              </a:ext>
            </a:extLst>
          </p:cNvPr>
          <p:cNvSpPr txBox="1"/>
          <p:nvPr/>
        </p:nvSpPr>
        <p:spPr>
          <a:xfrm>
            <a:off x="9227827" y="5868203"/>
            <a:ext cx="1508746" cy="646331"/>
          </a:xfrm>
          <a:prstGeom prst="rect">
            <a:avLst/>
          </a:prstGeom>
          <a:noFill/>
        </p:spPr>
        <p:txBody>
          <a:bodyPr wrap="none" rtlCol="0">
            <a:spAutoFit/>
          </a:bodyPr>
          <a:lstStyle/>
          <a:p>
            <a:r>
              <a:rPr lang="fr-FR" sz="3600" dirty="0">
                <a:solidFill>
                  <a:srgbClr val="C00000"/>
                </a:solidFill>
              </a:rPr>
              <a:t>Mais…</a:t>
            </a:r>
          </a:p>
        </p:txBody>
      </p:sp>
    </p:spTree>
    <p:extLst>
      <p:ext uri="{BB962C8B-B14F-4D97-AF65-F5344CB8AC3E}">
        <p14:creationId xmlns:p14="http://schemas.microsoft.com/office/powerpoint/2010/main" val="3553289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1BEA36-A061-3EE0-6150-C30615440D4F}"/>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394AE83-2B59-8029-45E2-75583DA0AC4A}"/>
              </a:ext>
            </a:extLst>
          </p:cNvPr>
          <p:cNvSpPr>
            <a:spLocks noGrp="1"/>
          </p:cNvSpPr>
          <p:nvPr>
            <p:ph type="title"/>
          </p:nvPr>
        </p:nvSpPr>
        <p:spPr>
          <a:xfrm>
            <a:off x="1229360" y="489149"/>
            <a:ext cx="10563006" cy="883417"/>
          </a:xfrm>
        </p:spPr>
        <p:txBody>
          <a:bodyPr>
            <a:noAutofit/>
          </a:bodyPr>
          <a:lstStyle/>
          <a:p>
            <a:r>
              <a:rPr lang="fr-FR" sz="3600" dirty="0">
                <a:solidFill>
                  <a:srgbClr val="C00000"/>
                </a:solidFill>
                <a:latin typeface="Calibri" panose="020F0502020204030204" pitchFamily="34" charset="0"/>
                <a:ea typeface="Calibri" panose="020F0502020204030204" pitchFamily="34" charset="0"/>
                <a:cs typeface="Calibri" panose="020F0502020204030204" pitchFamily="34" charset="0"/>
              </a:rPr>
              <a:t>…</a:t>
            </a:r>
            <a:r>
              <a:rPr lang="fr-FR" sz="2400" dirty="0">
                <a:solidFill>
                  <a:srgbClr val="002060"/>
                </a:solidFill>
                <a:latin typeface="Calibri" panose="020F0502020204030204" pitchFamily="34" charset="0"/>
                <a:ea typeface="Calibri" panose="020F0502020204030204" pitchFamily="34" charset="0"/>
                <a:cs typeface="Calibri" panose="020F0502020204030204" pitchFamily="34" charset="0"/>
              </a:rPr>
              <a:t>un enrichissement substantiel de l’enseignement qui ne remplace ni l’expertise, ni l’accompagnement humain dans les étapes de l’apprentissage</a:t>
            </a:r>
          </a:p>
        </p:txBody>
      </p:sp>
      <p:sp>
        <p:nvSpPr>
          <p:cNvPr id="7" name="ZoneTexte 6">
            <a:extLst>
              <a:ext uri="{FF2B5EF4-FFF2-40B4-BE49-F238E27FC236}">
                <a16:creationId xmlns:a16="http://schemas.microsoft.com/office/drawing/2014/main" id="{1D9887E6-4CA4-121C-41EB-C8C4DE12A5D8}"/>
              </a:ext>
            </a:extLst>
          </p:cNvPr>
          <p:cNvSpPr txBox="1"/>
          <p:nvPr/>
        </p:nvSpPr>
        <p:spPr>
          <a:xfrm>
            <a:off x="84106" y="49438"/>
            <a:ext cx="3654774" cy="261610"/>
          </a:xfrm>
          <a:prstGeom prst="rect">
            <a:avLst/>
          </a:prstGeom>
          <a:noFill/>
          <a:ln w="28575">
            <a:solidFill>
              <a:schemeClr val="accent5">
                <a:lumMod val="75000"/>
              </a:schemeClr>
            </a:solidFill>
          </a:ln>
        </p:spPr>
        <p:txBody>
          <a:bodyPr wrap="square" rtlCol="0">
            <a:spAutoFit/>
          </a:bodyPr>
          <a:lstStyle/>
          <a:p>
            <a:r>
              <a:rPr lang="fr-FR" sz="1100" dirty="0">
                <a:solidFill>
                  <a:srgbClr val="002060"/>
                </a:solidFill>
              </a:rPr>
              <a:t>Panorama des compétences attendues au 21</a:t>
            </a:r>
            <a:r>
              <a:rPr lang="fr-FR" sz="1100" baseline="30000" dirty="0">
                <a:solidFill>
                  <a:srgbClr val="002060"/>
                </a:solidFill>
              </a:rPr>
              <a:t>ème</a:t>
            </a:r>
            <a:r>
              <a:rPr lang="fr-FR" sz="1100" dirty="0">
                <a:solidFill>
                  <a:srgbClr val="002060"/>
                </a:solidFill>
              </a:rPr>
              <a:t> siècle </a:t>
            </a:r>
          </a:p>
        </p:txBody>
      </p:sp>
      <p:sp>
        <p:nvSpPr>
          <p:cNvPr id="8" name="ZoneTexte 7">
            <a:extLst>
              <a:ext uri="{FF2B5EF4-FFF2-40B4-BE49-F238E27FC236}">
                <a16:creationId xmlns:a16="http://schemas.microsoft.com/office/drawing/2014/main" id="{FA1BE6E0-4CB6-56C2-05CC-5E694E72AF60}"/>
              </a:ext>
            </a:extLst>
          </p:cNvPr>
          <p:cNvSpPr txBox="1"/>
          <p:nvPr/>
        </p:nvSpPr>
        <p:spPr>
          <a:xfrm>
            <a:off x="6769943" y="44363"/>
            <a:ext cx="5405120" cy="261610"/>
          </a:xfrm>
          <a:prstGeom prst="rect">
            <a:avLst/>
          </a:prstGeom>
          <a:noFill/>
          <a:ln w="28575">
            <a:solidFill>
              <a:schemeClr val="accent5">
                <a:lumMod val="75000"/>
              </a:schemeClr>
            </a:solidFill>
          </a:ln>
        </p:spPr>
        <p:txBody>
          <a:bodyPr wrap="square" rtlCol="0">
            <a:spAutoFit/>
          </a:bodyPr>
          <a:lstStyle/>
          <a:p>
            <a:r>
              <a:rPr lang="fr-FR" sz="1100" b="1" dirty="0">
                <a:solidFill>
                  <a:srgbClr val="002060"/>
                </a:solidFill>
              </a:rPr>
              <a:t>S’aider de l’IA pour renforcer les compétences des étudiants et des enseignants</a:t>
            </a:r>
          </a:p>
        </p:txBody>
      </p:sp>
      <p:sp>
        <p:nvSpPr>
          <p:cNvPr id="9" name="ZoneTexte 8">
            <a:extLst>
              <a:ext uri="{FF2B5EF4-FFF2-40B4-BE49-F238E27FC236}">
                <a16:creationId xmlns:a16="http://schemas.microsoft.com/office/drawing/2014/main" id="{BAF366DC-4F91-2E08-397A-2F787E3831C6}"/>
              </a:ext>
            </a:extLst>
          </p:cNvPr>
          <p:cNvSpPr txBox="1"/>
          <p:nvPr/>
        </p:nvSpPr>
        <p:spPr>
          <a:xfrm>
            <a:off x="3933645" y="58051"/>
            <a:ext cx="2641532" cy="261610"/>
          </a:xfrm>
          <a:prstGeom prst="rect">
            <a:avLst/>
          </a:prstGeom>
          <a:noFill/>
          <a:ln w="28575">
            <a:solidFill>
              <a:schemeClr val="accent5">
                <a:lumMod val="75000"/>
              </a:schemeClr>
            </a:solidFill>
          </a:ln>
        </p:spPr>
        <p:txBody>
          <a:bodyPr wrap="square" rtlCol="0">
            <a:spAutoFit/>
          </a:bodyPr>
          <a:lstStyle/>
          <a:p>
            <a:r>
              <a:rPr lang="fr-FR" sz="1100" dirty="0">
                <a:solidFill>
                  <a:srgbClr val="002060"/>
                </a:solidFill>
              </a:rPr>
              <a:t>Activités pédagogiques et impacts</a:t>
            </a:r>
          </a:p>
        </p:txBody>
      </p:sp>
      <p:sp>
        <p:nvSpPr>
          <p:cNvPr id="10" name="Espace réservé du pied de page 9">
            <a:extLst>
              <a:ext uri="{FF2B5EF4-FFF2-40B4-BE49-F238E27FC236}">
                <a16:creationId xmlns:a16="http://schemas.microsoft.com/office/drawing/2014/main" id="{5A4DE8B7-290A-682A-E882-A5C6E2B40BC7}"/>
              </a:ext>
            </a:extLst>
          </p:cNvPr>
          <p:cNvSpPr>
            <a:spLocks noGrp="1"/>
          </p:cNvSpPr>
          <p:nvPr>
            <p:ph type="ftr" sz="quarter" idx="11"/>
          </p:nvPr>
        </p:nvSpPr>
        <p:spPr/>
        <p:txBody>
          <a:bodyPr/>
          <a:lstStyle/>
          <a:p>
            <a:r>
              <a:rPr lang="fr-FR"/>
              <a:t>P. Vareille &amp; V. Tibayrenc</a:t>
            </a:r>
          </a:p>
        </p:txBody>
      </p:sp>
      <p:sp>
        <p:nvSpPr>
          <p:cNvPr id="11" name="Espace réservé du numéro de diapositive 10">
            <a:extLst>
              <a:ext uri="{FF2B5EF4-FFF2-40B4-BE49-F238E27FC236}">
                <a16:creationId xmlns:a16="http://schemas.microsoft.com/office/drawing/2014/main" id="{6092D476-859A-89CB-A1B4-6B54ED4D7A9A}"/>
              </a:ext>
            </a:extLst>
          </p:cNvPr>
          <p:cNvSpPr>
            <a:spLocks noGrp="1"/>
          </p:cNvSpPr>
          <p:nvPr>
            <p:ph type="sldNum" sz="quarter" idx="12"/>
          </p:nvPr>
        </p:nvSpPr>
        <p:spPr/>
        <p:txBody>
          <a:bodyPr/>
          <a:lstStyle/>
          <a:p>
            <a:fld id="{D04F1F48-0036-4748-9AE0-DD94C39804ED}" type="slidenum">
              <a:rPr lang="fr-FR" smtClean="0"/>
              <a:t>9</a:t>
            </a:fld>
            <a:endParaRPr lang="fr-FR"/>
          </a:p>
        </p:txBody>
      </p:sp>
      <p:sp>
        <p:nvSpPr>
          <p:cNvPr id="4" name="ZoneTexte 3">
            <a:extLst>
              <a:ext uri="{FF2B5EF4-FFF2-40B4-BE49-F238E27FC236}">
                <a16:creationId xmlns:a16="http://schemas.microsoft.com/office/drawing/2014/main" id="{47099C58-F396-934B-5A3E-45599F2E8D74}"/>
              </a:ext>
            </a:extLst>
          </p:cNvPr>
          <p:cNvSpPr txBox="1"/>
          <p:nvPr/>
        </p:nvSpPr>
        <p:spPr>
          <a:xfrm>
            <a:off x="467360" y="1995716"/>
            <a:ext cx="11325006" cy="4247317"/>
          </a:xfrm>
          <a:prstGeom prst="rect">
            <a:avLst/>
          </a:prstGeom>
          <a:noFill/>
        </p:spPr>
        <p:txBody>
          <a:bodyPr wrap="square">
            <a:spAutoFit/>
          </a:bodyPr>
          <a:lstStyle/>
          <a:p>
            <a:pPr marL="285750" indent="-285750">
              <a:buFont typeface="Wingdings" panose="05000000000000000000" pitchFamily="2" charset="2"/>
              <a:buChar char="§"/>
            </a:pP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Nécessité d’une supervision pédagogique rigoureuse</a:t>
            </a:r>
          </a:p>
          <a:p>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	     retour à une </a:t>
            </a:r>
            <a:r>
              <a:rPr lang="fr-FR" b="1" dirty="0">
                <a:solidFill>
                  <a:srgbClr val="002060"/>
                </a:solidFill>
                <a:latin typeface="Calibri" panose="020F0502020204030204" pitchFamily="34" charset="0"/>
                <a:ea typeface="Calibri" panose="020F0502020204030204" pitchFamily="34" charset="0"/>
                <a:cs typeface="Calibri" panose="020F0502020204030204" pitchFamily="34" charset="0"/>
              </a:rPr>
              <a:t>didactique orale forte</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 centrée sur la médiation humaine</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Une parole directe assure un accompagnement personnalisé,</a:t>
            </a:r>
          </a:p>
          <a:p>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                                                              stimule </a:t>
            </a:r>
            <a:r>
              <a:rPr lang="fr-FR" b="1" dirty="0">
                <a:solidFill>
                  <a:srgbClr val="002060"/>
                </a:solidFill>
                <a:latin typeface="Calibri" panose="020F0502020204030204" pitchFamily="34" charset="0"/>
                <a:ea typeface="Calibri" panose="020F0502020204030204" pitchFamily="34" charset="0"/>
                <a:cs typeface="Calibri" panose="020F0502020204030204" pitchFamily="34" charset="0"/>
              </a:rPr>
              <a:t>l’engagement actif </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des étudiants, </a:t>
            </a:r>
          </a:p>
          <a:p>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                                                              favorise une </a:t>
            </a:r>
            <a:r>
              <a:rPr lang="fr-FR" b="1" dirty="0">
                <a:solidFill>
                  <a:srgbClr val="002060"/>
                </a:solidFill>
                <a:latin typeface="Calibri" panose="020F0502020204030204" pitchFamily="34" charset="0"/>
                <a:ea typeface="Calibri" panose="020F0502020204030204" pitchFamily="34" charset="0"/>
                <a:cs typeface="Calibri" panose="020F0502020204030204" pitchFamily="34" charset="0"/>
              </a:rPr>
              <a:t>compréhension profonde et critique </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des connaissances transmises.</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285750" indent="-285750">
              <a:buFont typeface="Wingdings" panose="05000000000000000000" pitchFamily="2" charset="2"/>
              <a:buChar char="§"/>
            </a:pP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Sensibiliser à </a:t>
            </a:r>
            <a:r>
              <a:rPr lang="fr-FR" b="1" dirty="0">
                <a:solidFill>
                  <a:srgbClr val="002060"/>
                </a:solidFill>
                <a:latin typeface="Calibri" panose="020F0502020204030204" pitchFamily="34" charset="0"/>
                <a:ea typeface="Calibri" panose="020F0502020204030204" pitchFamily="34" charset="0"/>
                <a:cs typeface="Calibri" panose="020F0502020204030204" pitchFamily="34" charset="0"/>
              </a:rPr>
              <a:t>l’éthique</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 et la </a:t>
            </a:r>
            <a:r>
              <a:rPr lang="fr-FR" b="1" dirty="0">
                <a:solidFill>
                  <a:srgbClr val="002060"/>
                </a:solidFill>
                <a:latin typeface="Calibri" panose="020F0502020204030204" pitchFamily="34" charset="0"/>
                <a:ea typeface="Calibri" panose="020F0502020204030204" pitchFamily="34" charset="0"/>
                <a:cs typeface="Calibri" panose="020F0502020204030204" pitchFamily="34" charset="0"/>
              </a:rPr>
              <a:t>responsabilité des contenus générés </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par l’IA</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pPr marL="285750" indent="-285750">
              <a:buFont typeface="Wingdings" panose="05000000000000000000" pitchFamily="2" charset="2"/>
              <a:buChar char="§"/>
            </a:pPr>
            <a:r>
              <a:rPr lang="fr-FR" b="1" dirty="0">
                <a:solidFill>
                  <a:srgbClr val="002060"/>
                </a:solidFill>
                <a:latin typeface="Calibri" panose="020F0502020204030204" pitchFamily="34" charset="0"/>
                <a:ea typeface="Calibri" panose="020F0502020204030204" pitchFamily="34" charset="0"/>
                <a:cs typeface="Calibri" panose="020F0502020204030204" pitchFamily="34" charset="0"/>
              </a:rPr>
              <a:t>Formation continue </a:t>
            </a:r>
            <a:r>
              <a:rPr lang="fr-FR" dirty="0">
                <a:solidFill>
                  <a:srgbClr val="002060"/>
                </a:solidFill>
                <a:latin typeface="Calibri" panose="020F0502020204030204" pitchFamily="34" charset="0"/>
                <a:ea typeface="Calibri" panose="020F0502020204030204" pitchFamily="34" charset="0"/>
                <a:cs typeface="Calibri" panose="020F0502020204030204" pitchFamily="34" charset="0"/>
              </a:rPr>
              <a:t>des enseignants à l’utilisation efficace de l’IA</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fr-FR"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endParaRPr>
          </a:p>
          <a:p>
            <a:pPr algn="ctr"/>
            <a:r>
              <a:rPr lang="fr-FR" dirty="0">
                <a:solidFill>
                  <a:schemeClr val="accent5">
                    <a:lumMod val="75000"/>
                  </a:schemeClr>
                </a:solidFill>
                <a:latin typeface="Calibri" panose="020F0502020204030204" pitchFamily="34" charset="0"/>
                <a:ea typeface="Calibri" panose="020F0502020204030204" pitchFamily="34" charset="0"/>
                <a:cs typeface="Calibri" panose="020F0502020204030204" pitchFamily="34" charset="0"/>
              </a:rPr>
              <a:t>L’enseignant endosse un rôle de guide et facilite l'analyse critique, la contextualisation et l'intégration des savoirs. </a:t>
            </a: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a:p>
            <a:endParaRPr lang="fr-FR" dirty="0">
              <a:solidFill>
                <a:srgbClr val="002060"/>
              </a:solidFill>
              <a:latin typeface="Calibri" panose="020F0502020204030204" pitchFamily="34" charset="0"/>
              <a:ea typeface="Calibri" panose="020F0502020204030204" pitchFamily="34" charset="0"/>
              <a:cs typeface="Calibri" panose="020F0502020204030204" pitchFamily="34" charset="0"/>
            </a:endParaRPr>
          </a:p>
        </p:txBody>
      </p:sp>
      <p:cxnSp>
        <p:nvCxnSpPr>
          <p:cNvPr id="6" name="Connecteur droit avec flèche 5">
            <a:extLst>
              <a:ext uri="{FF2B5EF4-FFF2-40B4-BE49-F238E27FC236}">
                <a16:creationId xmlns:a16="http://schemas.microsoft.com/office/drawing/2014/main" id="{67A9ECDF-1707-AB6A-00BC-D074E40894C3}"/>
              </a:ext>
            </a:extLst>
          </p:cNvPr>
          <p:cNvCxnSpPr>
            <a:cxnSpLocks/>
          </p:cNvCxnSpPr>
          <p:nvPr/>
        </p:nvCxnSpPr>
        <p:spPr>
          <a:xfrm>
            <a:off x="904240" y="2479040"/>
            <a:ext cx="782320" cy="0"/>
          </a:xfrm>
          <a:prstGeom prst="straightConnector1">
            <a:avLst/>
          </a:prstGeom>
          <a:ln>
            <a:solidFill>
              <a:srgbClr val="C00000"/>
            </a:solidFill>
            <a:tailEnd type="triangle"/>
          </a:ln>
        </p:spPr>
        <p:style>
          <a:lnRef idx="2">
            <a:schemeClr val="accent1"/>
          </a:lnRef>
          <a:fillRef idx="0">
            <a:schemeClr val="accent1"/>
          </a:fillRef>
          <a:effectRef idx="1">
            <a:schemeClr val="accent1"/>
          </a:effectRef>
          <a:fontRef idx="minor">
            <a:schemeClr val="tx1"/>
          </a:fontRef>
        </p:style>
      </p:cxnSp>
      <p:sp>
        <p:nvSpPr>
          <p:cNvPr id="15" name="ZoneTexte 14">
            <a:extLst>
              <a:ext uri="{FF2B5EF4-FFF2-40B4-BE49-F238E27FC236}">
                <a16:creationId xmlns:a16="http://schemas.microsoft.com/office/drawing/2014/main" id="{7408FA9E-915F-1B0D-C562-20C689EAA906}"/>
              </a:ext>
            </a:extLst>
          </p:cNvPr>
          <p:cNvSpPr txBox="1"/>
          <p:nvPr/>
        </p:nvSpPr>
        <p:spPr>
          <a:xfrm>
            <a:off x="9296400" y="1550667"/>
            <a:ext cx="2743132" cy="1600438"/>
          </a:xfrm>
          <a:prstGeom prst="rect">
            <a:avLst/>
          </a:prstGeom>
          <a:noFill/>
          <a:ln w="22225">
            <a:solidFill>
              <a:schemeClr val="accent5">
                <a:lumMod val="75000"/>
              </a:schemeClr>
            </a:solidFill>
          </a:ln>
        </p:spPr>
        <p:txBody>
          <a:bodyPr wrap="square" rtlCol="0">
            <a:spAutoFit/>
          </a:bodyPr>
          <a:lstStyle/>
          <a:p>
            <a:pPr algn="ctr"/>
            <a:r>
              <a:rPr lang="fr-FR" sz="1400" dirty="0">
                <a:solidFill>
                  <a:srgbClr val="C00000"/>
                </a:solidFill>
              </a:rPr>
              <a:t>Valorisation de la </a:t>
            </a:r>
            <a:r>
              <a:rPr lang="fr-FR" sz="1400" b="1" dirty="0">
                <a:solidFill>
                  <a:srgbClr val="C00000"/>
                </a:solidFill>
              </a:rPr>
              <a:t>parole vivante </a:t>
            </a:r>
            <a:r>
              <a:rPr lang="fr-FR" sz="1400" dirty="0">
                <a:solidFill>
                  <a:srgbClr val="C00000"/>
                </a:solidFill>
              </a:rPr>
              <a:t>et de la </a:t>
            </a:r>
            <a:r>
              <a:rPr lang="fr-FR" sz="1400" b="1" dirty="0">
                <a:solidFill>
                  <a:srgbClr val="C00000"/>
                </a:solidFill>
              </a:rPr>
              <a:t>pensée en train de se construire</a:t>
            </a:r>
            <a:r>
              <a:rPr lang="fr-FR" sz="1400" dirty="0">
                <a:solidFill>
                  <a:srgbClr val="C00000"/>
                </a:solidFill>
              </a:rPr>
              <a:t>,</a:t>
            </a:r>
          </a:p>
          <a:p>
            <a:pPr algn="ctr"/>
            <a:r>
              <a:rPr lang="fr-FR" sz="1400" dirty="0">
                <a:solidFill>
                  <a:srgbClr val="C00000"/>
                </a:solidFill>
              </a:rPr>
              <a:t> rôle actif de l’enseignant dans la </a:t>
            </a:r>
            <a:r>
              <a:rPr lang="fr-FR" sz="1400" b="1" dirty="0">
                <a:solidFill>
                  <a:srgbClr val="C00000"/>
                </a:solidFill>
              </a:rPr>
              <a:t>construction du sens</a:t>
            </a:r>
            <a:r>
              <a:rPr lang="fr-FR" sz="1400" dirty="0">
                <a:solidFill>
                  <a:srgbClr val="C00000"/>
                </a:solidFill>
              </a:rPr>
              <a:t>, au-delà de la simple transmission de contenus.</a:t>
            </a:r>
          </a:p>
        </p:txBody>
      </p:sp>
    </p:spTree>
    <p:extLst>
      <p:ext uri="{BB962C8B-B14F-4D97-AF65-F5344CB8AC3E}">
        <p14:creationId xmlns:p14="http://schemas.microsoft.com/office/powerpoint/2010/main" val="168395265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2146</Words>
  <Application>Microsoft Office PowerPoint</Application>
  <PresentationFormat>Grand écran</PresentationFormat>
  <Paragraphs>250</Paragraphs>
  <Slides>11</Slides>
  <Notes>9</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11</vt:i4>
      </vt:variant>
    </vt:vector>
  </HeadingPairs>
  <TitlesOfParts>
    <vt:vector size="19" baseType="lpstr">
      <vt:lpstr>Aptos</vt:lpstr>
      <vt:lpstr>Aptos Display</vt:lpstr>
      <vt:lpstr>Arial</vt:lpstr>
      <vt:lpstr>Calibri</vt:lpstr>
      <vt:lpstr>Inter</vt:lpstr>
      <vt:lpstr>Times New Roman</vt:lpstr>
      <vt:lpstr>Wingdings</vt:lpstr>
      <vt:lpstr>Thème Office</vt:lpstr>
      <vt:lpstr> </vt:lpstr>
      <vt:lpstr>IA générative : accompagner, enrichir et non remplacer</vt:lpstr>
      <vt:lpstr>Compétences numériques - Cadre de référence UE (2022)</vt:lpstr>
      <vt:lpstr>                        Aligner objectifs pédagogiques &amp; exigences citoyennes et professionnelles </vt:lpstr>
      <vt:lpstr>Scénario problématisé : « Terres rares, tension maximale » </vt:lpstr>
      <vt:lpstr>Scénario problématisé : « Terres rares, tension maximale » Compétences développées </vt:lpstr>
      <vt:lpstr>Impacts de l’intégration de l’IAG dans les activités pédagogiques</vt:lpstr>
      <vt:lpstr>De l’importance de la littératie numérique pour renforcer les compétences </vt:lpstr>
      <vt:lpstr>…un enrichissement substantiel de l’enseignement qui ne remplace ni l’expertise, ni l’accompagnement humain dans les étapes de l’apprentissage</vt:lpstr>
      <vt:lpstr>Présentation PowerPoint</vt:lpstr>
      <vt:lpstr>Sitographie / Bibliographie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Pascale Vareille</dc:creator>
  <cp:lastModifiedBy>Pascale Vareille</cp:lastModifiedBy>
  <cp:revision>44</cp:revision>
  <cp:lastPrinted>2025-06-02T16:51:54Z</cp:lastPrinted>
  <dcterms:created xsi:type="dcterms:W3CDTF">2025-06-02T08:28:37Z</dcterms:created>
  <dcterms:modified xsi:type="dcterms:W3CDTF">2025-06-05T13:42:49Z</dcterms:modified>
</cp:coreProperties>
</file>